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 id="2147483673" r:id="rId2"/>
  </p:sldMasterIdLst>
  <p:notesMasterIdLst>
    <p:notesMasterId r:id="rId18"/>
  </p:notesMasterIdLst>
  <p:handoutMasterIdLst>
    <p:handoutMasterId r:id="rId19"/>
  </p:handoutMasterIdLst>
  <p:sldIdLst>
    <p:sldId id="296" r:id="rId3"/>
    <p:sldId id="294" r:id="rId4"/>
    <p:sldId id="285" r:id="rId5"/>
    <p:sldId id="301" r:id="rId6"/>
    <p:sldId id="299" r:id="rId7"/>
    <p:sldId id="297" r:id="rId8"/>
    <p:sldId id="298" r:id="rId9"/>
    <p:sldId id="306" r:id="rId10"/>
    <p:sldId id="307" r:id="rId11"/>
    <p:sldId id="308" r:id="rId12"/>
    <p:sldId id="309" r:id="rId13"/>
    <p:sldId id="305" r:id="rId14"/>
    <p:sldId id="302" r:id="rId15"/>
    <p:sldId id="303" r:id="rId16"/>
    <p:sldId id="30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295">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34077"/>
    <a:srgbClr val="515151"/>
    <a:srgbClr val="70C2E4"/>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23" autoAdjust="0"/>
    <p:restoredTop sz="99645" autoAdjust="0"/>
  </p:normalViewPr>
  <p:slideViewPr>
    <p:cSldViewPr>
      <p:cViewPr varScale="1">
        <p:scale>
          <a:sx n="49" d="100"/>
          <a:sy n="49" d="100"/>
        </p:scale>
        <p:origin x="1056" y="-180"/>
      </p:cViewPr>
      <p:guideLst>
        <p:guide orient="horz" pos="2160"/>
        <p:guide pos="2880"/>
        <p:guide pos="295"/>
      </p:guideLst>
    </p:cSldViewPr>
  </p:slideViewPr>
  <p:outlineViewPr>
    <p:cViewPr>
      <p:scale>
        <a:sx n="33" d="100"/>
        <a:sy n="33" d="100"/>
      </p:scale>
      <p:origin x="12" y="0"/>
    </p:cViewPr>
  </p:outlineViewPr>
  <p:notesTextViewPr>
    <p:cViewPr>
      <p:scale>
        <a:sx n="200" d="100"/>
        <a:sy n="200" d="100"/>
      </p:scale>
      <p:origin x="0" y="0"/>
    </p:cViewPr>
  </p:notesTextViewPr>
  <p:notesViewPr>
    <p:cSldViewPr>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ndrewShon\Desktop\table.csv"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table!$B$1</c:f>
              <c:strCache>
                <c:ptCount val="1"/>
                <c:pt idx="0">
                  <c:v>Close</c:v>
                </c:pt>
              </c:strCache>
            </c:strRef>
          </c:tx>
          <c:spPr>
            <a:ln w="28575" cap="rnd">
              <a:solidFill>
                <a:schemeClr val="accent1"/>
              </a:solidFill>
              <a:round/>
            </a:ln>
            <a:effectLst/>
          </c:spPr>
          <c:marker>
            <c:symbol val="none"/>
          </c:marker>
          <c:cat>
            <c:numRef>
              <c:f>table!$A$2:$A$604</c:f>
              <c:numCache>
                <c:formatCode>m/d/yyyy</c:formatCode>
                <c:ptCount val="603"/>
                <c:pt idx="0">
                  <c:v>42069</c:v>
                </c:pt>
                <c:pt idx="1">
                  <c:v>42068</c:v>
                </c:pt>
                <c:pt idx="2">
                  <c:v>42067</c:v>
                </c:pt>
                <c:pt idx="3">
                  <c:v>42066</c:v>
                </c:pt>
                <c:pt idx="4">
                  <c:v>42065</c:v>
                </c:pt>
                <c:pt idx="5">
                  <c:v>42062</c:v>
                </c:pt>
                <c:pt idx="6">
                  <c:v>42061</c:v>
                </c:pt>
                <c:pt idx="7">
                  <c:v>42060</c:v>
                </c:pt>
                <c:pt idx="8">
                  <c:v>42059</c:v>
                </c:pt>
                <c:pt idx="9">
                  <c:v>42058</c:v>
                </c:pt>
                <c:pt idx="10">
                  <c:v>42055</c:v>
                </c:pt>
                <c:pt idx="11">
                  <c:v>42054</c:v>
                </c:pt>
                <c:pt idx="12">
                  <c:v>42053</c:v>
                </c:pt>
                <c:pt idx="13">
                  <c:v>42052</c:v>
                </c:pt>
                <c:pt idx="14">
                  <c:v>42048</c:v>
                </c:pt>
                <c:pt idx="15">
                  <c:v>42047</c:v>
                </c:pt>
                <c:pt idx="16">
                  <c:v>42046</c:v>
                </c:pt>
                <c:pt idx="17">
                  <c:v>42045</c:v>
                </c:pt>
                <c:pt idx="18">
                  <c:v>42044</c:v>
                </c:pt>
                <c:pt idx="19">
                  <c:v>42041</c:v>
                </c:pt>
                <c:pt idx="20">
                  <c:v>42040</c:v>
                </c:pt>
                <c:pt idx="21">
                  <c:v>42039</c:v>
                </c:pt>
                <c:pt idx="22">
                  <c:v>42038</c:v>
                </c:pt>
                <c:pt idx="23">
                  <c:v>42037</c:v>
                </c:pt>
                <c:pt idx="24">
                  <c:v>42034</c:v>
                </c:pt>
                <c:pt idx="25">
                  <c:v>42033</c:v>
                </c:pt>
                <c:pt idx="26">
                  <c:v>42032</c:v>
                </c:pt>
                <c:pt idx="27">
                  <c:v>42031</c:v>
                </c:pt>
                <c:pt idx="28">
                  <c:v>42030</c:v>
                </c:pt>
                <c:pt idx="29">
                  <c:v>42027</c:v>
                </c:pt>
                <c:pt idx="30">
                  <c:v>42026</c:v>
                </c:pt>
                <c:pt idx="31">
                  <c:v>42025</c:v>
                </c:pt>
                <c:pt idx="32">
                  <c:v>42024</c:v>
                </c:pt>
                <c:pt idx="33">
                  <c:v>42020</c:v>
                </c:pt>
                <c:pt idx="34">
                  <c:v>42019</c:v>
                </c:pt>
                <c:pt idx="35">
                  <c:v>42018</c:v>
                </c:pt>
                <c:pt idx="36">
                  <c:v>42017</c:v>
                </c:pt>
                <c:pt idx="37">
                  <c:v>42016</c:v>
                </c:pt>
                <c:pt idx="38">
                  <c:v>42013</c:v>
                </c:pt>
                <c:pt idx="39">
                  <c:v>42012</c:v>
                </c:pt>
                <c:pt idx="40">
                  <c:v>42011</c:v>
                </c:pt>
                <c:pt idx="41">
                  <c:v>42010</c:v>
                </c:pt>
                <c:pt idx="42">
                  <c:v>42009</c:v>
                </c:pt>
                <c:pt idx="43">
                  <c:v>42006</c:v>
                </c:pt>
                <c:pt idx="44">
                  <c:v>42004</c:v>
                </c:pt>
                <c:pt idx="45">
                  <c:v>42003</c:v>
                </c:pt>
                <c:pt idx="46">
                  <c:v>42002</c:v>
                </c:pt>
                <c:pt idx="47">
                  <c:v>41999</c:v>
                </c:pt>
                <c:pt idx="48">
                  <c:v>41997</c:v>
                </c:pt>
                <c:pt idx="49">
                  <c:v>41996</c:v>
                </c:pt>
                <c:pt idx="50">
                  <c:v>41995</c:v>
                </c:pt>
                <c:pt idx="51">
                  <c:v>41992</c:v>
                </c:pt>
                <c:pt idx="52">
                  <c:v>41991</c:v>
                </c:pt>
                <c:pt idx="53">
                  <c:v>41990</c:v>
                </c:pt>
                <c:pt idx="54">
                  <c:v>41989</c:v>
                </c:pt>
                <c:pt idx="55">
                  <c:v>41988</c:v>
                </c:pt>
                <c:pt idx="56">
                  <c:v>41985</c:v>
                </c:pt>
                <c:pt idx="57">
                  <c:v>41984</c:v>
                </c:pt>
                <c:pt idx="58">
                  <c:v>41983</c:v>
                </c:pt>
                <c:pt idx="59">
                  <c:v>41982</c:v>
                </c:pt>
                <c:pt idx="60">
                  <c:v>41981</c:v>
                </c:pt>
                <c:pt idx="61">
                  <c:v>41978</c:v>
                </c:pt>
                <c:pt idx="62">
                  <c:v>41977</c:v>
                </c:pt>
                <c:pt idx="63">
                  <c:v>41976</c:v>
                </c:pt>
                <c:pt idx="64">
                  <c:v>41975</c:v>
                </c:pt>
                <c:pt idx="65">
                  <c:v>41974</c:v>
                </c:pt>
                <c:pt idx="66">
                  <c:v>41971</c:v>
                </c:pt>
                <c:pt idx="67">
                  <c:v>41969</c:v>
                </c:pt>
                <c:pt idx="68">
                  <c:v>41968</c:v>
                </c:pt>
                <c:pt idx="69">
                  <c:v>41967</c:v>
                </c:pt>
                <c:pt idx="70">
                  <c:v>41964</c:v>
                </c:pt>
                <c:pt idx="71">
                  <c:v>41963</c:v>
                </c:pt>
                <c:pt idx="72">
                  <c:v>41962</c:v>
                </c:pt>
                <c:pt idx="73">
                  <c:v>41961</c:v>
                </c:pt>
                <c:pt idx="74">
                  <c:v>41960</c:v>
                </c:pt>
                <c:pt idx="75">
                  <c:v>41957</c:v>
                </c:pt>
                <c:pt idx="76">
                  <c:v>41956</c:v>
                </c:pt>
                <c:pt idx="77">
                  <c:v>41955</c:v>
                </c:pt>
                <c:pt idx="78">
                  <c:v>41954</c:v>
                </c:pt>
                <c:pt idx="79">
                  <c:v>41953</c:v>
                </c:pt>
                <c:pt idx="80">
                  <c:v>41950</c:v>
                </c:pt>
                <c:pt idx="81">
                  <c:v>41949</c:v>
                </c:pt>
                <c:pt idx="82">
                  <c:v>41948</c:v>
                </c:pt>
                <c:pt idx="83">
                  <c:v>41947</c:v>
                </c:pt>
                <c:pt idx="84">
                  <c:v>41946</c:v>
                </c:pt>
                <c:pt idx="85">
                  <c:v>41943</c:v>
                </c:pt>
                <c:pt idx="86">
                  <c:v>41942</c:v>
                </c:pt>
                <c:pt idx="87">
                  <c:v>41941</c:v>
                </c:pt>
                <c:pt idx="88">
                  <c:v>41940</c:v>
                </c:pt>
                <c:pt idx="89">
                  <c:v>41939</c:v>
                </c:pt>
                <c:pt idx="90">
                  <c:v>41936</c:v>
                </c:pt>
                <c:pt idx="91">
                  <c:v>41935</c:v>
                </c:pt>
                <c:pt idx="92">
                  <c:v>41934</c:v>
                </c:pt>
                <c:pt idx="93">
                  <c:v>41933</c:v>
                </c:pt>
                <c:pt idx="94">
                  <c:v>41932</c:v>
                </c:pt>
                <c:pt idx="95">
                  <c:v>41929</c:v>
                </c:pt>
                <c:pt idx="96">
                  <c:v>41928</c:v>
                </c:pt>
                <c:pt idx="97">
                  <c:v>41927</c:v>
                </c:pt>
                <c:pt idx="98">
                  <c:v>41926</c:v>
                </c:pt>
                <c:pt idx="99">
                  <c:v>41925</c:v>
                </c:pt>
                <c:pt idx="100">
                  <c:v>41922</c:v>
                </c:pt>
                <c:pt idx="101">
                  <c:v>41921</c:v>
                </c:pt>
                <c:pt idx="102">
                  <c:v>41920</c:v>
                </c:pt>
                <c:pt idx="103">
                  <c:v>41919</c:v>
                </c:pt>
                <c:pt idx="104">
                  <c:v>41918</c:v>
                </c:pt>
                <c:pt idx="105">
                  <c:v>41915</c:v>
                </c:pt>
                <c:pt idx="106">
                  <c:v>41914</c:v>
                </c:pt>
                <c:pt idx="107">
                  <c:v>41913</c:v>
                </c:pt>
                <c:pt idx="108">
                  <c:v>41912</c:v>
                </c:pt>
                <c:pt idx="109">
                  <c:v>41911</c:v>
                </c:pt>
                <c:pt idx="110">
                  <c:v>41908</c:v>
                </c:pt>
                <c:pt idx="111">
                  <c:v>41907</c:v>
                </c:pt>
                <c:pt idx="112">
                  <c:v>41906</c:v>
                </c:pt>
                <c:pt idx="113">
                  <c:v>41905</c:v>
                </c:pt>
                <c:pt idx="114">
                  <c:v>41904</c:v>
                </c:pt>
                <c:pt idx="115">
                  <c:v>41901</c:v>
                </c:pt>
                <c:pt idx="116">
                  <c:v>41900</c:v>
                </c:pt>
                <c:pt idx="117">
                  <c:v>41899</c:v>
                </c:pt>
                <c:pt idx="118">
                  <c:v>41898</c:v>
                </c:pt>
                <c:pt idx="119">
                  <c:v>41897</c:v>
                </c:pt>
                <c:pt idx="120">
                  <c:v>41894</c:v>
                </c:pt>
                <c:pt idx="121">
                  <c:v>41893</c:v>
                </c:pt>
                <c:pt idx="122">
                  <c:v>41892</c:v>
                </c:pt>
                <c:pt idx="123">
                  <c:v>41891</c:v>
                </c:pt>
                <c:pt idx="124">
                  <c:v>41890</c:v>
                </c:pt>
                <c:pt idx="125">
                  <c:v>41887</c:v>
                </c:pt>
                <c:pt idx="126">
                  <c:v>41886</c:v>
                </c:pt>
                <c:pt idx="127">
                  <c:v>41885</c:v>
                </c:pt>
                <c:pt idx="128">
                  <c:v>41884</c:v>
                </c:pt>
                <c:pt idx="129">
                  <c:v>41880</c:v>
                </c:pt>
                <c:pt idx="130">
                  <c:v>41879</c:v>
                </c:pt>
                <c:pt idx="131">
                  <c:v>41878</c:v>
                </c:pt>
                <c:pt idx="132">
                  <c:v>41877</c:v>
                </c:pt>
                <c:pt idx="133">
                  <c:v>41876</c:v>
                </c:pt>
                <c:pt idx="134">
                  <c:v>41873</c:v>
                </c:pt>
                <c:pt idx="135">
                  <c:v>41872</c:v>
                </c:pt>
                <c:pt idx="136">
                  <c:v>41871</c:v>
                </c:pt>
                <c:pt idx="137">
                  <c:v>41870</c:v>
                </c:pt>
                <c:pt idx="138">
                  <c:v>41869</c:v>
                </c:pt>
                <c:pt idx="139">
                  <c:v>41866</c:v>
                </c:pt>
                <c:pt idx="140">
                  <c:v>41865</c:v>
                </c:pt>
                <c:pt idx="141">
                  <c:v>41864</c:v>
                </c:pt>
                <c:pt idx="142">
                  <c:v>41863</c:v>
                </c:pt>
                <c:pt idx="143">
                  <c:v>41862</c:v>
                </c:pt>
                <c:pt idx="144">
                  <c:v>41859</c:v>
                </c:pt>
                <c:pt idx="145">
                  <c:v>41858</c:v>
                </c:pt>
                <c:pt idx="146">
                  <c:v>41857</c:v>
                </c:pt>
                <c:pt idx="147">
                  <c:v>41856</c:v>
                </c:pt>
                <c:pt idx="148">
                  <c:v>41855</c:v>
                </c:pt>
                <c:pt idx="149">
                  <c:v>41852</c:v>
                </c:pt>
                <c:pt idx="150">
                  <c:v>41851</c:v>
                </c:pt>
                <c:pt idx="151">
                  <c:v>41850</c:v>
                </c:pt>
                <c:pt idx="152">
                  <c:v>41849</c:v>
                </c:pt>
                <c:pt idx="153">
                  <c:v>41848</c:v>
                </c:pt>
                <c:pt idx="154">
                  <c:v>41845</c:v>
                </c:pt>
                <c:pt idx="155">
                  <c:v>41844</c:v>
                </c:pt>
                <c:pt idx="156">
                  <c:v>41843</c:v>
                </c:pt>
                <c:pt idx="157">
                  <c:v>41842</c:v>
                </c:pt>
                <c:pt idx="158">
                  <c:v>41841</c:v>
                </c:pt>
                <c:pt idx="159">
                  <c:v>41838</c:v>
                </c:pt>
                <c:pt idx="160">
                  <c:v>41837</c:v>
                </c:pt>
                <c:pt idx="161">
                  <c:v>41836</c:v>
                </c:pt>
                <c:pt idx="162">
                  <c:v>41835</c:v>
                </c:pt>
                <c:pt idx="163">
                  <c:v>41834</c:v>
                </c:pt>
                <c:pt idx="164">
                  <c:v>41831</c:v>
                </c:pt>
                <c:pt idx="165">
                  <c:v>41830</c:v>
                </c:pt>
                <c:pt idx="166">
                  <c:v>41829</c:v>
                </c:pt>
                <c:pt idx="167">
                  <c:v>41828</c:v>
                </c:pt>
                <c:pt idx="168">
                  <c:v>41827</c:v>
                </c:pt>
                <c:pt idx="169">
                  <c:v>41823</c:v>
                </c:pt>
                <c:pt idx="170">
                  <c:v>41822</c:v>
                </c:pt>
                <c:pt idx="171">
                  <c:v>41821</c:v>
                </c:pt>
                <c:pt idx="172">
                  <c:v>41820</c:v>
                </c:pt>
                <c:pt idx="173">
                  <c:v>41817</c:v>
                </c:pt>
                <c:pt idx="174">
                  <c:v>41816</c:v>
                </c:pt>
                <c:pt idx="175">
                  <c:v>41815</c:v>
                </c:pt>
                <c:pt idx="176">
                  <c:v>41814</c:v>
                </c:pt>
                <c:pt idx="177">
                  <c:v>41813</c:v>
                </c:pt>
                <c:pt idx="178">
                  <c:v>41810</c:v>
                </c:pt>
                <c:pt idx="179">
                  <c:v>41809</c:v>
                </c:pt>
                <c:pt idx="180">
                  <c:v>41808</c:v>
                </c:pt>
                <c:pt idx="181">
                  <c:v>41807</c:v>
                </c:pt>
                <c:pt idx="182">
                  <c:v>41806</c:v>
                </c:pt>
                <c:pt idx="183">
                  <c:v>41803</c:v>
                </c:pt>
                <c:pt idx="184">
                  <c:v>41802</c:v>
                </c:pt>
                <c:pt idx="185">
                  <c:v>41801</c:v>
                </c:pt>
                <c:pt idx="186">
                  <c:v>41800</c:v>
                </c:pt>
                <c:pt idx="187">
                  <c:v>41799</c:v>
                </c:pt>
                <c:pt idx="188">
                  <c:v>41796</c:v>
                </c:pt>
                <c:pt idx="189">
                  <c:v>41795</c:v>
                </c:pt>
                <c:pt idx="190">
                  <c:v>41794</c:v>
                </c:pt>
                <c:pt idx="191">
                  <c:v>41793</c:v>
                </c:pt>
                <c:pt idx="192">
                  <c:v>41792</c:v>
                </c:pt>
                <c:pt idx="193">
                  <c:v>41789</c:v>
                </c:pt>
                <c:pt idx="194">
                  <c:v>41788</c:v>
                </c:pt>
                <c:pt idx="195">
                  <c:v>41787</c:v>
                </c:pt>
                <c:pt idx="196">
                  <c:v>41786</c:v>
                </c:pt>
                <c:pt idx="197">
                  <c:v>41782</c:v>
                </c:pt>
                <c:pt idx="198">
                  <c:v>41781</c:v>
                </c:pt>
                <c:pt idx="199">
                  <c:v>41780</c:v>
                </c:pt>
                <c:pt idx="200">
                  <c:v>41779</c:v>
                </c:pt>
                <c:pt idx="201">
                  <c:v>41778</c:v>
                </c:pt>
                <c:pt idx="202">
                  <c:v>41775</c:v>
                </c:pt>
                <c:pt idx="203">
                  <c:v>41774</c:v>
                </c:pt>
                <c:pt idx="204">
                  <c:v>41773</c:v>
                </c:pt>
                <c:pt idx="205">
                  <c:v>41772</c:v>
                </c:pt>
                <c:pt idx="206">
                  <c:v>41771</c:v>
                </c:pt>
                <c:pt idx="207">
                  <c:v>41768</c:v>
                </c:pt>
                <c:pt idx="208">
                  <c:v>41767</c:v>
                </c:pt>
                <c:pt idx="209">
                  <c:v>41766</c:v>
                </c:pt>
                <c:pt idx="210">
                  <c:v>41765</c:v>
                </c:pt>
                <c:pt idx="211">
                  <c:v>41764</c:v>
                </c:pt>
                <c:pt idx="212">
                  <c:v>41761</c:v>
                </c:pt>
                <c:pt idx="213">
                  <c:v>41760</c:v>
                </c:pt>
                <c:pt idx="214">
                  <c:v>41759</c:v>
                </c:pt>
                <c:pt idx="215">
                  <c:v>41758</c:v>
                </c:pt>
                <c:pt idx="216">
                  <c:v>41757</c:v>
                </c:pt>
                <c:pt idx="217">
                  <c:v>41754</c:v>
                </c:pt>
                <c:pt idx="218">
                  <c:v>41753</c:v>
                </c:pt>
                <c:pt idx="219">
                  <c:v>41752</c:v>
                </c:pt>
                <c:pt idx="220">
                  <c:v>41751</c:v>
                </c:pt>
                <c:pt idx="221">
                  <c:v>41750</c:v>
                </c:pt>
                <c:pt idx="222">
                  <c:v>41746</c:v>
                </c:pt>
                <c:pt idx="223">
                  <c:v>41745</c:v>
                </c:pt>
                <c:pt idx="224">
                  <c:v>41744</c:v>
                </c:pt>
                <c:pt idx="225">
                  <c:v>41743</c:v>
                </c:pt>
                <c:pt idx="226">
                  <c:v>41740</c:v>
                </c:pt>
                <c:pt idx="227">
                  <c:v>41739</c:v>
                </c:pt>
                <c:pt idx="228">
                  <c:v>41738</c:v>
                </c:pt>
                <c:pt idx="229">
                  <c:v>41737</c:v>
                </c:pt>
                <c:pt idx="230">
                  <c:v>41736</c:v>
                </c:pt>
                <c:pt idx="231">
                  <c:v>41733</c:v>
                </c:pt>
                <c:pt idx="232">
                  <c:v>41732</c:v>
                </c:pt>
                <c:pt idx="233">
                  <c:v>41731</c:v>
                </c:pt>
                <c:pt idx="234">
                  <c:v>41730</c:v>
                </c:pt>
                <c:pt idx="235">
                  <c:v>41729</c:v>
                </c:pt>
                <c:pt idx="236">
                  <c:v>41726</c:v>
                </c:pt>
                <c:pt idx="237">
                  <c:v>41725</c:v>
                </c:pt>
                <c:pt idx="238">
                  <c:v>41724</c:v>
                </c:pt>
                <c:pt idx="239">
                  <c:v>41723</c:v>
                </c:pt>
                <c:pt idx="240">
                  <c:v>41722</c:v>
                </c:pt>
                <c:pt idx="241">
                  <c:v>41719</c:v>
                </c:pt>
                <c:pt idx="242">
                  <c:v>41718</c:v>
                </c:pt>
                <c:pt idx="243">
                  <c:v>41717</c:v>
                </c:pt>
                <c:pt idx="244">
                  <c:v>41716</c:v>
                </c:pt>
                <c:pt idx="245">
                  <c:v>41715</c:v>
                </c:pt>
                <c:pt idx="246">
                  <c:v>41712</c:v>
                </c:pt>
                <c:pt idx="247">
                  <c:v>41711</c:v>
                </c:pt>
                <c:pt idx="248">
                  <c:v>41710</c:v>
                </c:pt>
                <c:pt idx="249">
                  <c:v>41709</c:v>
                </c:pt>
                <c:pt idx="250">
                  <c:v>41708</c:v>
                </c:pt>
                <c:pt idx="251">
                  <c:v>41705</c:v>
                </c:pt>
                <c:pt idx="252">
                  <c:v>41704</c:v>
                </c:pt>
                <c:pt idx="253">
                  <c:v>41703</c:v>
                </c:pt>
                <c:pt idx="254">
                  <c:v>41702</c:v>
                </c:pt>
                <c:pt idx="255">
                  <c:v>41701</c:v>
                </c:pt>
                <c:pt idx="256">
                  <c:v>41698</c:v>
                </c:pt>
                <c:pt idx="257">
                  <c:v>41697</c:v>
                </c:pt>
                <c:pt idx="258">
                  <c:v>41696</c:v>
                </c:pt>
                <c:pt idx="259">
                  <c:v>41695</c:v>
                </c:pt>
                <c:pt idx="260">
                  <c:v>41694</c:v>
                </c:pt>
                <c:pt idx="261">
                  <c:v>41691</c:v>
                </c:pt>
                <c:pt idx="262">
                  <c:v>41690</c:v>
                </c:pt>
                <c:pt idx="263">
                  <c:v>41689</c:v>
                </c:pt>
                <c:pt idx="264">
                  <c:v>41688</c:v>
                </c:pt>
                <c:pt idx="265">
                  <c:v>41684</c:v>
                </c:pt>
                <c:pt idx="266">
                  <c:v>41683</c:v>
                </c:pt>
                <c:pt idx="267">
                  <c:v>41682</c:v>
                </c:pt>
                <c:pt idx="268">
                  <c:v>41681</c:v>
                </c:pt>
                <c:pt idx="269">
                  <c:v>41680</c:v>
                </c:pt>
                <c:pt idx="270">
                  <c:v>41677</c:v>
                </c:pt>
                <c:pt idx="271">
                  <c:v>41676</c:v>
                </c:pt>
                <c:pt idx="272">
                  <c:v>41675</c:v>
                </c:pt>
                <c:pt idx="273">
                  <c:v>41674</c:v>
                </c:pt>
                <c:pt idx="274">
                  <c:v>41673</c:v>
                </c:pt>
                <c:pt idx="275">
                  <c:v>41670</c:v>
                </c:pt>
                <c:pt idx="276">
                  <c:v>41669</c:v>
                </c:pt>
                <c:pt idx="277">
                  <c:v>41668</c:v>
                </c:pt>
                <c:pt idx="278">
                  <c:v>41667</c:v>
                </c:pt>
                <c:pt idx="279">
                  <c:v>41666</c:v>
                </c:pt>
                <c:pt idx="280">
                  <c:v>41663</c:v>
                </c:pt>
                <c:pt idx="281">
                  <c:v>41662</c:v>
                </c:pt>
                <c:pt idx="282">
                  <c:v>41661</c:v>
                </c:pt>
                <c:pt idx="283">
                  <c:v>41660</c:v>
                </c:pt>
                <c:pt idx="284">
                  <c:v>41656</c:v>
                </c:pt>
                <c:pt idx="285">
                  <c:v>41655</c:v>
                </c:pt>
                <c:pt idx="286">
                  <c:v>41654</c:v>
                </c:pt>
                <c:pt idx="287">
                  <c:v>41653</c:v>
                </c:pt>
                <c:pt idx="288">
                  <c:v>41652</c:v>
                </c:pt>
                <c:pt idx="289">
                  <c:v>41649</c:v>
                </c:pt>
                <c:pt idx="290">
                  <c:v>41648</c:v>
                </c:pt>
                <c:pt idx="291">
                  <c:v>41647</c:v>
                </c:pt>
                <c:pt idx="292">
                  <c:v>41646</c:v>
                </c:pt>
                <c:pt idx="293">
                  <c:v>41645</c:v>
                </c:pt>
                <c:pt idx="294">
                  <c:v>41642</c:v>
                </c:pt>
                <c:pt idx="295">
                  <c:v>41641</c:v>
                </c:pt>
                <c:pt idx="296">
                  <c:v>41639</c:v>
                </c:pt>
                <c:pt idx="297">
                  <c:v>41638</c:v>
                </c:pt>
                <c:pt idx="298">
                  <c:v>41635</c:v>
                </c:pt>
                <c:pt idx="299">
                  <c:v>41634</c:v>
                </c:pt>
                <c:pt idx="300">
                  <c:v>41632</c:v>
                </c:pt>
                <c:pt idx="301">
                  <c:v>41631</c:v>
                </c:pt>
                <c:pt idx="302">
                  <c:v>41628</c:v>
                </c:pt>
                <c:pt idx="303">
                  <c:v>41627</c:v>
                </c:pt>
                <c:pt idx="304">
                  <c:v>41626</c:v>
                </c:pt>
                <c:pt idx="305">
                  <c:v>41625</c:v>
                </c:pt>
                <c:pt idx="306">
                  <c:v>41624</c:v>
                </c:pt>
                <c:pt idx="307">
                  <c:v>41621</c:v>
                </c:pt>
                <c:pt idx="308">
                  <c:v>41620</c:v>
                </c:pt>
                <c:pt idx="309">
                  <c:v>41619</c:v>
                </c:pt>
                <c:pt idx="310">
                  <c:v>41618</c:v>
                </c:pt>
                <c:pt idx="311">
                  <c:v>41617</c:v>
                </c:pt>
                <c:pt idx="312">
                  <c:v>41614</c:v>
                </c:pt>
                <c:pt idx="313">
                  <c:v>41613</c:v>
                </c:pt>
                <c:pt idx="314">
                  <c:v>41612</c:v>
                </c:pt>
                <c:pt idx="315">
                  <c:v>41611</c:v>
                </c:pt>
                <c:pt idx="316">
                  <c:v>41610</c:v>
                </c:pt>
                <c:pt idx="317">
                  <c:v>41607</c:v>
                </c:pt>
                <c:pt idx="318">
                  <c:v>41605</c:v>
                </c:pt>
                <c:pt idx="319">
                  <c:v>41604</c:v>
                </c:pt>
                <c:pt idx="320">
                  <c:v>41603</c:v>
                </c:pt>
                <c:pt idx="321">
                  <c:v>41600</c:v>
                </c:pt>
                <c:pt idx="322">
                  <c:v>41599</c:v>
                </c:pt>
                <c:pt idx="323">
                  <c:v>41598</c:v>
                </c:pt>
                <c:pt idx="324">
                  <c:v>41597</c:v>
                </c:pt>
                <c:pt idx="325">
                  <c:v>41596</c:v>
                </c:pt>
                <c:pt idx="326">
                  <c:v>41593</c:v>
                </c:pt>
                <c:pt idx="327">
                  <c:v>41592</c:v>
                </c:pt>
                <c:pt idx="328">
                  <c:v>41591</c:v>
                </c:pt>
                <c:pt idx="329">
                  <c:v>41590</c:v>
                </c:pt>
                <c:pt idx="330">
                  <c:v>41589</c:v>
                </c:pt>
                <c:pt idx="331">
                  <c:v>41586</c:v>
                </c:pt>
                <c:pt idx="332">
                  <c:v>41585</c:v>
                </c:pt>
                <c:pt idx="333">
                  <c:v>41584</c:v>
                </c:pt>
                <c:pt idx="334">
                  <c:v>41583</c:v>
                </c:pt>
                <c:pt idx="335">
                  <c:v>41582</c:v>
                </c:pt>
                <c:pt idx="336">
                  <c:v>41579</c:v>
                </c:pt>
                <c:pt idx="337">
                  <c:v>41578</c:v>
                </c:pt>
                <c:pt idx="338">
                  <c:v>41577</c:v>
                </c:pt>
                <c:pt idx="339">
                  <c:v>41576</c:v>
                </c:pt>
                <c:pt idx="340">
                  <c:v>41575</c:v>
                </c:pt>
                <c:pt idx="341">
                  <c:v>41572</c:v>
                </c:pt>
                <c:pt idx="342">
                  <c:v>41571</c:v>
                </c:pt>
                <c:pt idx="343">
                  <c:v>41570</c:v>
                </c:pt>
                <c:pt idx="344">
                  <c:v>41569</c:v>
                </c:pt>
                <c:pt idx="345">
                  <c:v>41568</c:v>
                </c:pt>
                <c:pt idx="346">
                  <c:v>41565</c:v>
                </c:pt>
                <c:pt idx="347">
                  <c:v>41564</c:v>
                </c:pt>
                <c:pt idx="348">
                  <c:v>41563</c:v>
                </c:pt>
                <c:pt idx="349">
                  <c:v>41562</c:v>
                </c:pt>
                <c:pt idx="350">
                  <c:v>41561</c:v>
                </c:pt>
                <c:pt idx="351">
                  <c:v>41558</c:v>
                </c:pt>
                <c:pt idx="352">
                  <c:v>41557</c:v>
                </c:pt>
                <c:pt idx="353">
                  <c:v>41556</c:v>
                </c:pt>
                <c:pt idx="354">
                  <c:v>41555</c:v>
                </c:pt>
                <c:pt idx="355">
                  <c:v>41554</c:v>
                </c:pt>
                <c:pt idx="356">
                  <c:v>41551</c:v>
                </c:pt>
                <c:pt idx="357">
                  <c:v>41550</c:v>
                </c:pt>
                <c:pt idx="358">
                  <c:v>41549</c:v>
                </c:pt>
                <c:pt idx="359">
                  <c:v>41548</c:v>
                </c:pt>
                <c:pt idx="360">
                  <c:v>41547</c:v>
                </c:pt>
                <c:pt idx="361">
                  <c:v>41544</c:v>
                </c:pt>
                <c:pt idx="362">
                  <c:v>41543</c:v>
                </c:pt>
                <c:pt idx="363">
                  <c:v>41542</c:v>
                </c:pt>
                <c:pt idx="364">
                  <c:v>41541</c:v>
                </c:pt>
                <c:pt idx="365">
                  <c:v>41540</c:v>
                </c:pt>
                <c:pt idx="366">
                  <c:v>41537</c:v>
                </c:pt>
                <c:pt idx="367">
                  <c:v>41536</c:v>
                </c:pt>
                <c:pt idx="368">
                  <c:v>41535</c:v>
                </c:pt>
                <c:pt idx="369">
                  <c:v>41534</c:v>
                </c:pt>
                <c:pt idx="370">
                  <c:v>41533</c:v>
                </c:pt>
                <c:pt idx="371">
                  <c:v>41530</c:v>
                </c:pt>
                <c:pt idx="372">
                  <c:v>41529</c:v>
                </c:pt>
                <c:pt idx="373">
                  <c:v>41528</c:v>
                </c:pt>
                <c:pt idx="374">
                  <c:v>41527</c:v>
                </c:pt>
                <c:pt idx="375">
                  <c:v>41526</c:v>
                </c:pt>
                <c:pt idx="376">
                  <c:v>41523</c:v>
                </c:pt>
                <c:pt idx="377">
                  <c:v>41522</c:v>
                </c:pt>
                <c:pt idx="378">
                  <c:v>41521</c:v>
                </c:pt>
                <c:pt idx="379">
                  <c:v>41520</c:v>
                </c:pt>
                <c:pt idx="380">
                  <c:v>41516</c:v>
                </c:pt>
                <c:pt idx="381">
                  <c:v>41515</c:v>
                </c:pt>
                <c:pt idx="382">
                  <c:v>41514</c:v>
                </c:pt>
                <c:pt idx="383">
                  <c:v>41513</c:v>
                </c:pt>
                <c:pt idx="384">
                  <c:v>41512</c:v>
                </c:pt>
                <c:pt idx="385">
                  <c:v>41509</c:v>
                </c:pt>
                <c:pt idx="386">
                  <c:v>41508</c:v>
                </c:pt>
                <c:pt idx="387">
                  <c:v>41507</c:v>
                </c:pt>
                <c:pt idx="388">
                  <c:v>41506</c:v>
                </c:pt>
                <c:pt idx="389">
                  <c:v>41505</c:v>
                </c:pt>
                <c:pt idx="390">
                  <c:v>41502</c:v>
                </c:pt>
                <c:pt idx="391">
                  <c:v>41501</c:v>
                </c:pt>
                <c:pt idx="392">
                  <c:v>41500</c:v>
                </c:pt>
                <c:pt idx="393">
                  <c:v>41499</c:v>
                </c:pt>
                <c:pt idx="394">
                  <c:v>41498</c:v>
                </c:pt>
                <c:pt idx="395">
                  <c:v>41495</c:v>
                </c:pt>
                <c:pt idx="396">
                  <c:v>41494</c:v>
                </c:pt>
                <c:pt idx="397">
                  <c:v>41493</c:v>
                </c:pt>
                <c:pt idx="398">
                  <c:v>41492</c:v>
                </c:pt>
                <c:pt idx="399">
                  <c:v>41491</c:v>
                </c:pt>
                <c:pt idx="400">
                  <c:v>41488</c:v>
                </c:pt>
                <c:pt idx="401">
                  <c:v>41487</c:v>
                </c:pt>
                <c:pt idx="402">
                  <c:v>41486</c:v>
                </c:pt>
                <c:pt idx="403">
                  <c:v>41485</c:v>
                </c:pt>
                <c:pt idx="404">
                  <c:v>41484</c:v>
                </c:pt>
                <c:pt idx="405">
                  <c:v>41481</c:v>
                </c:pt>
                <c:pt idx="406">
                  <c:v>41480</c:v>
                </c:pt>
                <c:pt idx="407">
                  <c:v>41479</c:v>
                </c:pt>
                <c:pt idx="408">
                  <c:v>41478</c:v>
                </c:pt>
                <c:pt idx="409">
                  <c:v>41477</c:v>
                </c:pt>
                <c:pt idx="410">
                  <c:v>41474</c:v>
                </c:pt>
                <c:pt idx="411">
                  <c:v>41473</c:v>
                </c:pt>
                <c:pt idx="412">
                  <c:v>41472</c:v>
                </c:pt>
                <c:pt idx="413">
                  <c:v>41471</c:v>
                </c:pt>
                <c:pt idx="414">
                  <c:v>41470</c:v>
                </c:pt>
                <c:pt idx="415">
                  <c:v>41467</c:v>
                </c:pt>
                <c:pt idx="416">
                  <c:v>41466</c:v>
                </c:pt>
                <c:pt idx="417">
                  <c:v>41465</c:v>
                </c:pt>
                <c:pt idx="418">
                  <c:v>41464</c:v>
                </c:pt>
                <c:pt idx="419">
                  <c:v>41463</c:v>
                </c:pt>
                <c:pt idx="420">
                  <c:v>41460</c:v>
                </c:pt>
                <c:pt idx="421">
                  <c:v>41458</c:v>
                </c:pt>
                <c:pt idx="422">
                  <c:v>41457</c:v>
                </c:pt>
                <c:pt idx="423">
                  <c:v>41456</c:v>
                </c:pt>
                <c:pt idx="424">
                  <c:v>41453</c:v>
                </c:pt>
                <c:pt idx="425">
                  <c:v>41452</c:v>
                </c:pt>
                <c:pt idx="426">
                  <c:v>41451</c:v>
                </c:pt>
                <c:pt idx="427">
                  <c:v>41450</c:v>
                </c:pt>
                <c:pt idx="428">
                  <c:v>41449</c:v>
                </c:pt>
                <c:pt idx="429">
                  <c:v>41446</c:v>
                </c:pt>
                <c:pt idx="430">
                  <c:v>41445</c:v>
                </c:pt>
                <c:pt idx="431">
                  <c:v>41444</c:v>
                </c:pt>
                <c:pt idx="432">
                  <c:v>41443</c:v>
                </c:pt>
                <c:pt idx="433">
                  <c:v>41442</c:v>
                </c:pt>
                <c:pt idx="434">
                  <c:v>41439</c:v>
                </c:pt>
                <c:pt idx="435">
                  <c:v>41438</c:v>
                </c:pt>
                <c:pt idx="436">
                  <c:v>41437</c:v>
                </c:pt>
                <c:pt idx="437">
                  <c:v>41436</c:v>
                </c:pt>
                <c:pt idx="438">
                  <c:v>41435</c:v>
                </c:pt>
                <c:pt idx="439">
                  <c:v>41432</c:v>
                </c:pt>
                <c:pt idx="440">
                  <c:v>41431</c:v>
                </c:pt>
                <c:pt idx="441">
                  <c:v>41430</c:v>
                </c:pt>
                <c:pt idx="442">
                  <c:v>41429</c:v>
                </c:pt>
                <c:pt idx="443">
                  <c:v>41428</c:v>
                </c:pt>
                <c:pt idx="444">
                  <c:v>41425</c:v>
                </c:pt>
                <c:pt idx="445">
                  <c:v>41424</c:v>
                </c:pt>
                <c:pt idx="446">
                  <c:v>41423</c:v>
                </c:pt>
                <c:pt idx="447">
                  <c:v>41422</c:v>
                </c:pt>
                <c:pt idx="448">
                  <c:v>41418</c:v>
                </c:pt>
                <c:pt idx="449">
                  <c:v>41417</c:v>
                </c:pt>
                <c:pt idx="450">
                  <c:v>41416</c:v>
                </c:pt>
                <c:pt idx="451">
                  <c:v>41415</c:v>
                </c:pt>
                <c:pt idx="452">
                  <c:v>41414</c:v>
                </c:pt>
                <c:pt idx="453">
                  <c:v>41411</c:v>
                </c:pt>
                <c:pt idx="454">
                  <c:v>41410</c:v>
                </c:pt>
                <c:pt idx="455">
                  <c:v>41409</c:v>
                </c:pt>
                <c:pt idx="456">
                  <c:v>41408</c:v>
                </c:pt>
                <c:pt idx="457">
                  <c:v>41407</c:v>
                </c:pt>
                <c:pt idx="458">
                  <c:v>41404</c:v>
                </c:pt>
                <c:pt idx="459">
                  <c:v>41403</c:v>
                </c:pt>
                <c:pt idx="460">
                  <c:v>41402</c:v>
                </c:pt>
                <c:pt idx="461">
                  <c:v>41401</c:v>
                </c:pt>
                <c:pt idx="462">
                  <c:v>41400</c:v>
                </c:pt>
                <c:pt idx="463">
                  <c:v>41397</c:v>
                </c:pt>
                <c:pt idx="464">
                  <c:v>41396</c:v>
                </c:pt>
                <c:pt idx="465">
                  <c:v>41395</c:v>
                </c:pt>
                <c:pt idx="466">
                  <c:v>41394</c:v>
                </c:pt>
                <c:pt idx="467">
                  <c:v>41393</c:v>
                </c:pt>
                <c:pt idx="468">
                  <c:v>41390</c:v>
                </c:pt>
                <c:pt idx="469">
                  <c:v>41389</c:v>
                </c:pt>
                <c:pt idx="470">
                  <c:v>41388</c:v>
                </c:pt>
                <c:pt idx="471">
                  <c:v>41387</c:v>
                </c:pt>
                <c:pt idx="472">
                  <c:v>41386</c:v>
                </c:pt>
                <c:pt idx="473">
                  <c:v>41383</c:v>
                </c:pt>
                <c:pt idx="474">
                  <c:v>41382</c:v>
                </c:pt>
                <c:pt idx="475">
                  <c:v>41381</c:v>
                </c:pt>
                <c:pt idx="476">
                  <c:v>41380</c:v>
                </c:pt>
                <c:pt idx="477">
                  <c:v>41379</c:v>
                </c:pt>
                <c:pt idx="478">
                  <c:v>41376</c:v>
                </c:pt>
                <c:pt idx="479">
                  <c:v>41375</c:v>
                </c:pt>
                <c:pt idx="480">
                  <c:v>41374</c:v>
                </c:pt>
                <c:pt idx="481">
                  <c:v>41373</c:v>
                </c:pt>
                <c:pt idx="482">
                  <c:v>41372</c:v>
                </c:pt>
                <c:pt idx="483">
                  <c:v>41369</c:v>
                </c:pt>
                <c:pt idx="484">
                  <c:v>41368</c:v>
                </c:pt>
                <c:pt idx="485">
                  <c:v>41367</c:v>
                </c:pt>
                <c:pt idx="486">
                  <c:v>41366</c:v>
                </c:pt>
                <c:pt idx="487">
                  <c:v>41365</c:v>
                </c:pt>
                <c:pt idx="488">
                  <c:v>41361</c:v>
                </c:pt>
                <c:pt idx="489">
                  <c:v>41360</c:v>
                </c:pt>
                <c:pt idx="490">
                  <c:v>41359</c:v>
                </c:pt>
                <c:pt idx="491">
                  <c:v>41358</c:v>
                </c:pt>
                <c:pt idx="492">
                  <c:v>41355</c:v>
                </c:pt>
                <c:pt idx="493">
                  <c:v>41354</c:v>
                </c:pt>
                <c:pt idx="494">
                  <c:v>41353</c:v>
                </c:pt>
                <c:pt idx="495">
                  <c:v>41352</c:v>
                </c:pt>
                <c:pt idx="496">
                  <c:v>41351</c:v>
                </c:pt>
                <c:pt idx="497">
                  <c:v>41348</c:v>
                </c:pt>
                <c:pt idx="498">
                  <c:v>41347</c:v>
                </c:pt>
                <c:pt idx="499">
                  <c:v>41346</c:v>
                </c:pt>
                <c:pt idx="500">
                  <c:v>41345</c:v>
                </c:pt>
                <c:pt idx="501">
                  <c:v>41344</c:v>
                </c:pt>
                <c:pt idx="502">
                  <c:v>41341</c:v>
                </c:pt>
                <c:pt idx="503">
                  <c:v>41340</c:v>
                </c:pt>
                <c:pt idx="504">
                  <c:v>41339</c:v>
                </c:pt>
                <c:pt idx="505">
                  <c:v>41338</c:v>
                </c:pt>
                <c:pt idx="506">
                  <c:v>41337</c:v>
                </c:pt>
                <c:pt idx="507">
                  <c:v>41334</c:v>
                </c:pt>
                <c:pt idx="508">
                  <c:v>41333</c:v>
                </c:pt>
                <c:pt idx="509">
                  <c:v>41332</c:v>
                </c:pt>
                <c:pt idx="510">
                  <c:v>41331</c:v>
                </c:pt>
                <c:pt idx="511">
                  <c:v>41330</c:v>
                </c:pt>
                <c:pt idx="512">
                  <c:v>41327</c:v>
                </c:pt>
                <c:pt idx="513">
                  <c:v>41326</c:v>
                </c:pt>
                <c:pt idx="514">
                  <c:v>41325</c:v>
                </c:pt>
                <c:pt idx="515">
                  <c:v>41324</c:v>
                </c:pt>
                <c:pt idx="516">
                  <c:v>41320</c:v>
                </c:pt>
                <c:pt idx="517">
                  <c:v>41319</c:v>
                </c:pt>
                <c:pt idx="518">
                  <c:v>41318</c:v>
                </c:pt>
                <c:pt idx="519">
                  <c:v>41317</c:v>
                </c:pt>
                <c:pt idx="520">
                  <c:v>41316</c:v>
                </c:pt>
                <c:pt idx="521">
                  <c:v>41313</c:v>
                </c:pt>
                <c:pt idx="522">
                  <c:v>41312</c:v>
                </c:pt>
                <c:pt idx="523">
                  <c:v>41311</c:v>
                </c:pt>
                <c:pt idx="524">
                  <c:v>41310</c:v>
                </c:pt>
                <c:pt idx="525">
                  <c:v>41309</c:v>
                </c:pt>
                <c:pt idx="526">
                  <c:v>41306</c:v>
                </c:pt>
                <c:pt idx="527">
                  <c:v>41305</c:v>
                </c:pt>
                <c:pt idx="528">
                  <c:v>41304</c:v>
                </c:pt>
                <c:pt idx="529">
                  <c:v>41303</c:v>
                </c:pt>
                <c:pt idx="530">
                  <c:v>41302</c:v>
                </c:pt>
                <c:pt idx="531">
                  <c:v>41299</c:v>
                </c:pt>
                <c:pt idx="532">
                  <c:v>41298</c:v>
                </c:pt>
                <c:pt idx="533">
                  <c:v>41297</c:v>
                </c:pt>
                <c:pt idx="534">
                  <c:v>41296</c:v>
                </c:pt>
                <c:pt idx="535">
                  <c:v>41292</c:v>
                </c:pt>
                <c:pt idx="536">
                  <c:v>41291</c:v>
                </c:pt>
                <c:pt idx="537">
                  <c:v>41290</c:v>
                </c:pt>
                <c:pt idx="538">
                  <c:v>41289</c:v>
                </c:pt>
                <c:pt idx="539">
                  <c:v>41288</c:v>
                </c:pt>
                <c:pt idx="540">
                  <c:v>41285</c:v>
                </c:pt>
                <c:pt idx="541">
                  <c:v>41284</c:v>
                </c:pt>
                <c:pt idx="542">
                  <c:v>41283</c:v>
                </c:pt>
                <c:pt idx="543">
                  <c:v>41282</c:v>
                </c:pt>
                <c:pt idx="544">
                  <c:v>41281</c:v>
                </c:pt>
                <c:pt idx="545">
                  <c:v>41278</c:v>
                </c:pt>
                <c:pt idx="546">
                  <c:v>41277</c:v>
                </c:pt>
                <c:pt idx="547">
                  <c:v>41276</c:v>
                </c:pt>
                <c:pt idx="548">
                  <c:v>41274</c:v>
                </c:pt>
                <c:pt idx="549">
                  <c:v>41271</c:v>
                </c:pt>
                <c:pt idx="550">
                  <c:v>41270</c:v>
                </c:pt>
                <c:pt idx="551">
                  <c:v>41269</c:v>
                </c:pt>
                <c:pt idx="552">
                  <c:v>41267</c:v>
                </c:pt>
                <c:pt idx="553">
                  <c:v>41264</c:v>
                </c:pt>
                <c:pt idx="554">
                  <c:v>41263</c:v>
                </c:pt>
                <c:pt idx="555">
                  <c:v>41262</c:v>
                </c:pt>
                <c:pt idx="556">
                  <c:v>41261</c:v>
                </c:pt>
                <c:pt idx="557">
                  <c:v>41260</c:v>
                </c:pt>
                <c:pt idx="558">
                  <c:v>41257</c:v>
                </c:pt>
                <c:pt idx="559">
                  <c:v>41256</c:v>
                </c:pt>
                <c:pt idx="560">
                  <c:v>41255</c:v>
                </c:pt>
                <c:pt idx="561">
                  <c:v>41254</c:v>
                </c:pt>
                <c:pt idx="562">
                  <c:v>41253</c:v>
                </c:pt>
                <c:pt idx="563">
                  <c:v>41250</c:v>
                </c:pt>
                <c:pt idx="564">
                  <c:v>41249</c:v>
                </c:pt>
                <c:pt idx="565">
                  <c:v>41248</c:v>
                </c:pt>
                <c:pt idx="566">
                  <c:v>41247</c:v>
                </c:pt>
                <c:pt idx="567">
                  <c:v>41246</c:v>
                </c:pt>
                <c:pt idx="568">
                  <c:v>41243</c:v>
                </c:pt>
                <c:pt idx="569">
                  <c:v>41242</c:v>
                </c:pt>
                <c:pt idx="570">
                  <c:v>41241</c:v>
                </c:pt>
                <c:pt idx="571">
                  <c:v>41240</c:v>
                </c:pt>
                <c:pt idx="572">
                  <c:v>41239</c:v>
                </c:pt>
                <c:pt idx="573">
                  <c:v>41236</c:v>
                </c:pt>
                <c:pt idx="574">
                  <c:v>41234</c:v>
                </c:pt>
                <c:pt idx="575">
                  <c:v>41233</c:v>
                </c:pt>
                <c:pt idx="576">
                  <c:v>41232</c:v>
                </c:pt>
                <c:pt idx="577">
                  <c:v>41229</c:v>
                </c:pt>
                <c:pt idx="578">
                  <c:v>41228</c:v>
                </c:pt>
                <c:pt idx="579">
                  <c:v>41227</c:v>
                </c:pt>
                <c:pt idx="580">
                  <c:v>41226</c:v>
                </c:pt>
                <c:pt idx="581">
                  <c:v>41225</c:v>
                </c:pt>
                <c:pt idx="582">
                  <c:v>41222</c:v>
                </c:pt>
                <c:pt idx="583">
                  <c:v>41221</c:v>
                </c:pt>
                <c:pt idx="584">
                  <c:v>41220</c:v>
                </c:pt>
                <c:pt idx="585">
                  <c:v>41219</c:v>
                </c:pt>
                <c:pt idx="586">
                  <c:v>41218</c:v>
                </c:pt>
                <c:pt idx="587">
                  <c:v>41215</c:v>
                </c:pt>
                <c:pt idx="588">
                  <c:v>41214</c:v>
                </c:pt>
                <c:pt idx="589">
                  <c:v>41213</c:v>
                </c:pt>
                <c:pt idx="590">
                  <c:v>41208</c:v>
                </c:pt>
                <c:pt idx="591">
                  <c:v>41207</c:v>
                </c:pt>
                <c:pt idx="592">
                  <c:v>41206</c:v>
                </c:pt>
                <c:pt idx="593">
                  <c:v>41205</c:v>
                </c:pt>
                <c:pt idx="594">
                  <c:v>41204</c:v>
                </c:pt>
                <c:pt idx="595">
                  <c:v>41201</c:v>
                </c:pt>
                <c:pt idx="596">
                  <c:v>41200</c:v>
                </c:pt>
                <c:pt idx="597">
                  <c:v>41199</c:v>
                </c:pt>
                <c:pt idx="598">
                  <c:v>41198</c:v>
                </c:pt>
                <c:pt idx="599">
                  <c:v>41197</c:v>
                </c:pt>
                <c:pt idx="600">
                  <c:v>41194</c:v>
                </c:pt>
                <c:pt idx="601">
                  <c:v>41193</c:v>
                </c:pt>
                <c:pt idx="602">
                  <c:v>41192</c:v>
                </c:pt>
              </c:numCache>
            </c:numRef>
          </c:cat>
          <c:val>
            <c:numRef>
              <c:f>table!$B$2:$B$604</c:f>
              <c:numCache>
                <c:formatCode>General</c:formatCode>
                <c:ptCount val="603"/>
                <c:pt idx="0">
                  <c:v>64.22</c:v>
                </c:pt>
                <c:pt idx="1">
                  <c:v>64.39</c:v>
                </c:pt>
                <c:pt idx="2">
                  <c:v>67.489999999999995</c:v>
                </c:pt>
                <c:pt idx="3">
                  <c:v>63.05</c:v>
                </c:pt>
                <c:pt idx="4">
                  <c:v>61.65</c:v>
                </c:pt>
                <c:pt idx="5">
                  <c:v>57.39</c:v>
                </c:pt>
                <c:pt idx="6">
                  <c:v>58.01</c:v>
                </c:pt>
                <c:pt idx="7">
                  <c:v>56.64</c:v>
                </c:pt>
                <c:pt idx="8">
                  <c:v>57.7</c:v>
                </c:pt>
                <c:pt idx="9">
                  <c:v>54.91</c:v>
                </c:pt>
                <c:pt idx="10">
                  <c:v>51.75</c:v>
                </c:pt>
                <c:pt idx="11">
                  <c:v>51.37</c:v>
                </c:pt>
                <c:pt idx="12">
                  <c:v>51.68</c:v>
                </c:pt>
                <c:pt idx="13">
                  <c:v>52.65</c:v>
                </c:pt>
                <c:pt idx="14">
                  <c:v>50.71</c:v>
                </c:pt>
                <c:pt idx="15">
                  <c:v>55.17</c:v>
                </c:pt>
                <c:pt idx="16">
                  <c:v>54.84</c:v>
                </c:pt>
                <c:pt idx="17">
                  <c:v>56.25</c:v>
                </c:pt>
                <c:pt idx="18">
                  <c:v>55.58</c:v>
                </c:pt>
                <c:pt idx="19">
                  <c:v>56.02</c:v>
                </c:pt>
                <c:pt idx="20">
                  <c:v>59.21</c:v>
                </c:pt>
                <c:pt idx="21">
                  <c:v>56.52</c:v>
                </c:pt>
                <c:pt idx="22">
                  <c:v>56.72</c:v>
                </c:pt>
                <c:pt idx="23">
                  <c:v>56.61</c:v>
                </c:pt>
                <c:pt idx="24">
                  <c:v>55.31</c:v>
                </c:pt>
                <c:pt idx="25">
                  <c:v>56.68</c:v>
                </c:pt>
                <c:pt idx="26">
                  <c:v>57</c:v>
                </c:pt>
                <c:pt idx="27">
                  <c:v>57.82</c:v>
                </c:pt>
                <c:pt idx="28">
                  <c:v>57.84</c:v>
                </c:pt>
                <c:pt idx="29">
                  <c:v>56.48</c:v>
                </c:pt>
                <c:pt idx="30">
                  <c:v>58.4</c:v>
                </c:pt>
                <c:pt idx="31">
                  <c:v>59.11</c:v>
                </c:pt>
                <c:pt idx="32">
                  <c:v>59.22</c:v>
                </c:pt>
                <c:pt idx="33">
                  <c:v>56.46</c:v>
                </c:pt>
                <c:pt idx="34">
                  <c:v>53.61</c:v>
                </c:pt>
                <c:pt idx="35">
                  <c:v>57.95</c:v>
                </c:pt>
                <c:pt idx="36">
                  <c:v>60.27</c:v>
                </c:pt>
                <c:pt idx="37">
                  <c:v>61.9</c:v>
                </c:pt>
                <c:pt idx="38">
                  <c:v>61.83</c:v>
                </c:pt>
                <c:pt idx="39">
                  <c:v>60</c:v>
                </c:pt>
                <c:pt idx="40">
                  <c:v>60</c:v>
                </c:pt>
                <c:pt idx="41">
                  <c:v>52.88</c:v>
                </c:pt>
                <c:pt idx="42">
                  <c:v>50.67</c:v>
                </c:pt>
                <c:pt idx="43">
                  <c:v>51.02</c:v>
                </c:pt>
                <c:pt idx="44">
                  <c:v>50.72</c:v>
                </c:pt>
                <c:pt idx="45">
                  <c:v>52.4</c:v>
                </c:pt>
                <c:pt idx="46">
                  <c:v>54.04</c:v>
                </c:pt>
                <c:pt idx="47">
                  <c:v>55.94</c:v>
                </c:pt>
                <c:pt idx="48">
                  <c:v>52.05</c:v>
                </c:pt>
                <c:pt idx="49">
                  <c:v>51.33</c:v>
                </c:pt>
                <c:pt idx="50">
                  <c:v>50.79</c:v>
                </c:pt>
                <c:pt idx="51">
                  <c:v>47.85</c:v>
                </c:pt>
                <c:pt idx="52">
                  <c:v>48.56</c:v>
                </c:pt>
                <c:pt idx="53">
                  <c:v>46.72</c:v>
                </c:pt>
                <c:pt idx="54">
                  <c:v>45.78</c:v>
                </c:pt>
                <c:pt idx="55">
                  <c:v>46.13</c:v>
                </c:pt>
                <c:pt idx="56">
                  <c:v>46.33</c:v>
                </c:pt>
                <c:pt idx="57">
                  <c:v>47.97</c:v>
                </c:pt>
                <c:pt idx="58">
                  <c:v>51.12</c:v>
                </c:pt>
                <c:pt idx="59">
                  <c:v>52.51</c:v>
                </c:pt>
                <c:pt idx="60">
                  <c:v>51.04</c:v>
                </c:pt>
                <c:pt idx="61">
                  <c:v>54.69</c:v>
                </c:pt>
                <c:pt idx="62">
                  <c:v>55.63</c:v>
                </c:pt>
                <c:pt idx="63">
                  <c:v>56.23</c:v>
                </c:pt>
                <c:pt idx="64">
                  <c:v>53.1</c:v>
                </c:pt>
                <c:pt idx="65">
                  <c:v>50.69</c:v>
                </c:pt>
                <c:pt idx="66">
                  <c:v>55</c:v>
                </c:pt>
                <c:pt idx="67">
                  <c:v>54.85</c:v>
                </c:pt>
                <c:pt idx="68">
                  <c:v>51.19</c:v>
                </c:pt>
                <c:pt idx="69">
                  <c:v>51.51</c:v>
                </c:pt>
                <c:pt idx="70">
                  <c:v>49.63</c:v>
                </c:pt>
                <c:pt idx="71">
                  <c:v>50.6</c:v>
                </c:pt>
                <c:pt idx="72">
                  <c:v>49.71</c:v>
                </c:pt>
                <c:pt idx="73">
                  <c:v>49.67</c:v>
                </c:pt>
                <c:pt idx="74">
                  <c:v>48.78</c:v>
                </c:pt>
                <c:pt idx="75">
                  <c:v>47.84</c:v>
                </c:pt>
                <c:pt idx="76">
                  <c:v>47.74</c:v>
                </c:pt>
                <c:pt idx="77">
                  <c:v>49.39</c:v>
                </c:pt>
                <c:pt idx="78">
                  <c:v>49.19</c:v>
                </c:pt>
                <c:pt idx="79">
                  <c:v>49.21</c:v>
                </c:pt>
                <c:pt idx="80">
                  <c:v>47.14</c:v>
                </c:pt>
                <c:pt idx="81">
                  <c:v>46.01</c:v>
                </c:pt>
                <c:pt idx="82">
                  <c:v>44.71</c:v>
                </c:pt>
                <c:pt idx="83">
                  <c:v>45.48</c:v>
                </c:pt>
                <c:pt idx="84">
                  <c:v>47.56</c:v>
                </c:pt>
                <c:pt idx="85">
                  <c:v>44.29</c:v>
                </c:pt>
                <c:pt idx="86">
                  <c:v>41.8</c:v>
                </c:pt>
                <c:pt idx="87">
                  <c:v>42.35</c:v>
                </c:pt>
                <c:pt idx="88">
                  <c:v>41.44</c:v>
                </c:pt>
                <c:pt idx="89">
                  <c:v>39.53</c:v>
                </c:pt>
                <c:pt idx="90">
                  <c:v>41.2</c:v>
                </c:pt>
                <c:pt idx="91">
                  <c:v>41.38</c:v>
                </c:pt>
                <c:pt idx="92">
                  <c:v>40.590000000000003</c:v>
                </c:pt>
                <c:pt idx="93">
                  <c:v>41.46</c:v>
                </c:pt>
                <c:pt idx="94">
                  <c:v>39.18</c:v>
                </c:pt>
                <c:pt idx="95">
                  <c:v>38.44</c:v>
                </c:pt>
                <c:pt idx="96">
                  <c:v>38.76</c:v>
                </c:pt>
                <c:pt idx="97">
                  <c:v>38.6</c:v>
                </c:pt>
                <c:pt idx="98">
                  <c:v>35.659999999999997</c:v>
                </c:pt>
                <c:pt idx="99">
                  <c:v>35.24</c:v>
                </c:pt>
                <c:pt idx="100">
                  <c:v>36.42</c:v>
                </c:pt>
                <c:pt idx="101">
                  <c:v>41.88</c:v>
                </c:pt>
                <c:pt idx="102">
                  <c:v>43.78</c:v>
                </c:pt>
                <c:pt idx="103">
                  <c:v>41.79</c:v>
                </c:pt>
                <c:pt idx="104">
                  <c:v>43.75</c:v>
                </c:pt>
                <c:pt idx="105">
                  <c:v>42.05</c:v>
                </c:pt>
                <c:pt idx="106">
                  <c:v>42.1</c:v>
                </c:pt>
                <c:pt idx="107">
                  <c:v>41.51</c:v>
                </c:pt>
                <c:pt idx="108">
                  <c:v>43.67</c:v>
                </c:pt>
                <c:pt idx="109">
                  <c:v>44.47</c:v>
                </c:pt>
                <c:pt idx="110">
                  <c:v>41.79</c:v>
                </c:pt>
                <c:pt idx="111">
                  <c:v>39.729999999999997</c:v>
                </c:pt>
                <c:pt idx="112">
                  <c:v>41.1</c:v>
                </c:pt>
                <c:pt idx="113">
                  <c:v>40.98</c:v>
                </c:pt>
                <c:pt idx="114">
                  <c:v>39.590000000000003</c:v>
                </c:pt>
                <c:pt idx="115">
                  <c:v>38.75</c:v>
                </c:pt>
                <c:pt idx="116">
                  <c:v>40.26</c:v>
                </c:pt>
                <c:pt idx="117">
                  <c:v>37.549999999999997</c:v>
                </c:pt>
                <c:pt idx="118">
                  <c:v>37.020000000000003</c:v>
                </c:pt>
                <c:pt idx="119">
                  <c:v>34.42</c:v>
                </c:pt>
                <c:pt idx="120">
                  <c:v>36.869999999999997</c:v>
                </c:pt>
                <c:pt idx="121">
                  <c:v>37.5</c:v>
                </c:pt>
                <c:pt idx="122">
                  <c:v>37.43</c:v>
                </c:pt>
                <c:pt idx="123">
                  <c:v>37.69</c:v>
                </c:pt>
                <c:pt idx="124">
                  <c:v>38.92</c:v>
                </c:pt>
                <c:pt idx="125">
                  <c:v>36.9</c:v>
                </c:pt>
                <c:pt idx="126">
                  <c:v>35.770000000000003</c:v>
                </c:pt>
                <c:pt idx="127">
                  <c:v>35.72</c:v>
                </c:pt>
                <c:pt idx="128">
                  <c:v>35.25</c:v>
                </c:pt>
                <c:pt idx="129">
                  <c:v>34.25</c:v>
                </c:pt>
                <c:pt idx="130">
                  <c:v>32.82</c:v>
                </c:pt>
                <c:pt idx="131">
                  <c:v>33.119999999999997</c:v>
                </c:pt>
                <c:pt idx="132">
                  <c:v>33.07</c:v>
                </c:pt>
                <c:pt idx="133">
                  <c:v>33.07</c:v>
                </c:pt>
                <c:pt idx="134">
                  <c:v>31.83</c:v>
                </c:pt>
                <c:pt idx="135">
                  <c:v>30.98</c:v>
                </c:pt>
                <c:pt idx="136">
                  <c:v>31.26</c:v>
                </c:pt>
                <c:pt idx="137">
                  <c:v>30.77</c:v>
                </c:pt>
                <c:pt idx="138">
                  <c:v>30.11</c:v>
                </c:pt>
                <c:pt idx="139">
                  <c:v>29.14</c:v>
                </c:pt>
                <c:pt idx="140">
                  <c:v>29.97</c:v>
                </c:pt>
                <c:pt idx="141">
                  <c:v>29.67</c:v>
                </c:pt>
                <c:pt idx="142">
                  <c:v>29.09</c:v>
                </c:pt>
                <c:pt idx="143">
                  <c:v>29.4</c:v>
                </c:pt>
                <c:pt idx="144">
                  <c:v>28.73</c:v>
                </c:pt>
                <c:pt idx="145">
                  <c:v>28.65</c:v>
                </c:pt>
                <c:pt idx="146">
                  <c:v>28.18</c:v>
                </c:pt>
                <c:pt idx="147">
                  <c:v>28.31</c:v>
                </c:pt>
                <c:pt idx="148">
                  <c:v>28.14</c:v>
                </c:pt>
                <c:pt idx="149">
                  <c:v>28.67</c:v>
                </c:pt>
                <c:pt idx="150">
                  <c:v>28.61</c:v>
                </c:pt>
                <c:pt idx="151">
                  <c:v>29.65</c:v>
                </c:pt>
                <c:pt idx="152">
                  <c:v>28.61</c:v>
                </c:pt>
                <c:pt idx="153">
                  <c:v>28.5</c:v>
                </c:pt>
                <c:pt idx="154">
                  <c:v>29.49</c:v>
                </c:pt>
                <c:pt idx="155">
                  <c:v>30.27</c:v>
                </c:pt>
                <c:pt idx="156">
                  <c:v>29.64</c:v>
                </c:pt>
                <c:pt idx="157">
                  <c:v>29.95</c:v>
                </c:pt>
                <c:pt idx="158">
                  <c:v>29.61</c:v>
                </c:pt>
                <c:pt idx="159">
                  <c:v>30.01</c:v>
                </c:pt>
                <c:pt idx="160">
                  <c:v>29.57</c:v>
                </c:pt>
                <c:pt idx="161">
                  <c:v>30.23</c:v>
                </c:pt>
                <c:pt idx="162">
                  <c:v>30.54</c:v>
                </c:pt>
                <c:pt idx="163">
                  <c:v>31.2</c:v>
                </c:pt>
                <c:pt idx="164">
                  <c:v>30.7</c:v>
                </c:pt>
                <c:pt idx="165">
                  <c:v>30.83</c:v>
                </c:pt>
                <c:pt idx="166">
                  <c:v>31.32</c:v>
                </c:pt>
                <c:pt idx="167">
                  <c:v>30.55</c:v>
                </c:pt>
                <c:pt idx="168">
                  <c:v>31.93</c:v>
                </c:pt>
                <c:pt idx="169">
                  <c:v>32.64</c:v>
                </c:pt>
                <c:pt idx="170">
                  <c:v>32.97</c:v>
                </c:pt>
                <c:pt idx="171">
                  <c:v>31.53</c:v>
                </c:pt>
                <c:pt idx="172">
                  <c:v>31.18</c:v>
                </c:pt>
                <c:pt idx="173">
                  <c:v>31.11</c:v>
                </c:pt>
                <c:pt idx="174">
                  <c:v>31.04</c:v>
                </c:pt>
                <c:pt idx="175">
                  <c:v>32.299999999999997</c:v>
                </c:pt>
                <c:pt idx="176">
                  <c:v>31.27</c:v>
                </c:pt>
                <c:pt idx="177">
                  <c:v>30.44</c:v>
                </c:pt>
                <c:pt idx="178">
                  <c:v>29.74</c:v>
                </c:pt>
                <c:pt idx="179">
                  <c:v>29.21</c:v>
                </c:pt>
                <c:pt idx="180">
                  <c:v>28.93</c:v>
                </c:pt>
                <c:pt idx="181">
                  <c:v>28.91</c:v>
                </c:pt>
                <c:pt idx="182">
                  <c:v>27.56</c:v>
                </c:pt>
                <c:pt idx="183">
                  <c:v>26.8</c:v>
                </c:pt>
                <c:pt idx="184">
                  <c:v>26.94</c:v>
                </c:pt>
                <c:pt idx="185">
                  <c:v>26.79</c:v>
                </c:pt>
                <c:pt idx="186">
                  <c:v>26.45</c:v>
                </c:pt>
                <c:pt idx="187">
                  <c:v>26.72</c:v>
                </c:pt>
                <c:pt idx="188">
                  <c:v>26.61</c:v>
                </c:pt>
                <c:pt idx="189">
                  <c:v>25.8</c:v>
                </c:pt>
                <c:pt idx="190">
                  <c:v>24.87</c:v>
                </c:pt>
                <c:pt idx="191">
                  <c:v>24.65</c:v>
                </c:pt>
                <c:pt idx="192">
                  <c:v>24.91</c:v>
                </c:pt>
                <c:pt idx="193">
                  <c:v>25.94</c:v>
                </c:pt>
                <c:pt idx="194">
                  <c:v>26.58</c:v>
                </c:pt>
                <c:pt idx="195">
                  <c:v>26.68</c:v>
                </c:pt>
                <c:pt idx="196">
                  <c:v>26.51</c:v>
                </c:pt>
                <c:pt idx="197">
                  <c:v>25.9</c:v>
                </c:pt>
                <c:pt idx="198">
                  <c:v>25.12</c:v>
                </c:pt>
                <c:pt idx="199">
                  <c:v>24.17</c:v>
                </c:pt>
                <c:pt idx="200">
                  <c:v>23.24</c:v>
                </c:pt>
                <c:pt idx="201">
                  <c:v>24.78</c:v>
                </c:pt>
                <c:pt idx="202">
                  <c:v>24.05</c:v>
                </c:pt>
                <c:pt idx="203">
                  <c:v>23.68</c:v>
                </c:pt>
                <c:pt idx="204">
                  <c:v>23.51</c:v>
                </c:pt>
                <c:pt idx="205">
                  <c:v>23.81</c:v>
                </c:pt>
                <c:pt idx="206">
                  <c:v>23.34</c:v>
                </c:pt>
                <c:pt idx="207">
                  <c:v>22.49</c:v>
                </c:pt>
                <c:pt idx="208">
                  <c:v>22.27</c:v>
                </c:pt>
                <c:pt idx="209">
                  <c:v>22.87</c:v>
                </c:pt>
                <c:pt idx="210">
                  <c:v>23.01</c:v>
                </c:pt>
                <c:pt idx="211">
                  <c:v>23.81</c:v>
                </c:pt>
                <c:pt idx="212">
                  <c:v>24.74</c:v>
                </c:pt>
                <c:pt idx="213">
                  <c:v>24.83</c:v>
                </c:pt>
                <c:pt idx="214">
                  <c:v>24.85</c:v>
                </c:pt>
                <c:pt idx="215">
                  <c:v>25.46</c:v>
                </c:pt>
                <c:pt idx="216">
                  <c:v>25.28</c:v>
                </c:pt>
                <c:pt idx="217">
                  <c:v>26.34</c:v>
                </c:pt>
                <c:pt idx="218">
                  <c:v>27.65</c:v>
                </c:pt>
                <c:pt idx="219">
                  <c:v>27.8</c:v>
                </c:pt>
                <c:pt idx="220">
                  <c:v>27.9</c:v>
                </c:pt>
                <c:pt idx="221">
                  <c:v>27.42</c:v>
                </c:pt>
                <c:pt idx="222">
                  <c:v>27.24</c:v>
                </c:pt>
                <c:pt idx="223">
                  <c:v>26.66</c:v>
                </c:pt>
                <c:pt idx="224">
                  <c:v>26.85</c:v>
                </c:pt>
                <c:pt idx="225">
                  <c:v>26.39</c:v>
                </c:pt>
                <c:pt idx="226">
                  <c:v>26.39</c:v>
                </c:pt>
                <c:pt idx="227">
                  <c:v>27.14</c:v>
                </c:pt>
                <c:pt idx="228">
                  <c:v>27.39</c:v>
                </c:pt>
                <c:pt idx="229">
                  <c:v>26.81</c:v>
                </c:pt>
                <c:pt idx="230">
                  <c:v>26.41</c:v>
                </c:pt>
                <c:pt idx="231">
                  <c:v>27.04</c:v>
                </c:pt>
                <c:pt idx="232">
                  <c:v>27.23</c:v>
                </c:pt>
                <c:pt idx="233">
                  <c:v>26.56</c:v>
                </c:pt>
                <c:pt idx="234">
                  <c:v>26.84</c:v>
                </c:pt>
                <c:pt idx="235">
                  <c:v>26.71</c:v>
                </c:pt>
                <c:pt idx="236">
                  <c:v>26.37</c:v>
                </c:pt>
                <c:pt idx="237">
                  <c:v>26.24</c:v>
                </c:pt>
                <c:pt idx="238">
                  <c:v>26.84</c:v>
                </c:pt>
                <c:pt idx="239">
                  <c:v>28.71</c:v>
                </c:pt>
                <c:pt idx="240">
                  <c:v>27.77</c:v>
                </c:pt>
                <c:pt idx="241">
                  <c:v>27.88</c:v>
                </c:pt>
                <c:pt idx="242">
                  <c:v>29.04</c:v>
                </c:pt>
                <c:pt idx="243">
                  <c:v>28.69</c:v>
                </c:pt>
                <c:pt idx="244">
                  <c:v>29.65</c:v>
                </c:pt>
                <c:pt idx="245">
                  <c:v>28.17</c:v>
                </c:pt>
                <c:pt idx="246">
                  <c:v>27.91</c:v>
                </c:pt>
                <c:pt idx="247">
                  <c:v>28.68</c:v>
                </c:pt>
                <c:pt idx="248">
                  <c:v>29.67</c:v>
                </c:pt>
                <c:pt idx="249">
                  <c:v>29.29</c:v>
                </c:pt>
                <c:pt idx="250">
                  <c:v>31.25</c:v>
                </c:pt>
                <c:pt idx="251">
                  <c:v>31.5</c:v>
                </c:pt>
                <c:pt idx="252">
                  <c:v>34.03</c:v>
                </c:pt>
                <c:pt idx="253">
                  <c:v>34.68</c:v>
                </c:pt>
                <c:pt idx="254">
                  <c:v>34.85</c:v>
                </c:pt>
                <c:pt idx="255">
                  <c:v>33.1</c:v>
                </c:pt>
                <c:pt idx="256">
                  <c:v>33.450000000000003</c:v>
                </c:pt>
                <c:pt idx="257">
                  <c:v>33.909999999999997</c:v>
                </c:pt>
                <c:pt idx="258">
                  <c:v>32.520000000000003</c:v>
                </c:pt>
                <c:pt idx="259">
                  <c:v>31.09</c:v>
                </c:pt>
                <c:pt idx="260">
                  <c:v>31.57</c:v>
                </c:pt>
                <c:pt idx="261">
                  <c:v>31.84</c:v>
                </c:pt>
                <c:pt idx="262">
                  <c:v>31.65</c:v>
                </c:pt>
                <c:pt idx="263">
                  <c:v>30.88</c:v>
                </c:pt>
                <c:pt idx="264">
                  <c:v>31.26</c:v>
                </c:pt>
                <c:pt idx="265">
                  <c:v>29.97</c:v>
                </c:pt>
                <c:pt idx="266">
                  <c:v>29.9</c:v>
                </c:pt>
                <c:pt idx="267">
                  <c:v>28.91</c:v>
                </c:pt>
                <c:pt idx="268">
                  <c:v>29.46</c:v>
                </c:pt>
                <c:pt idx="269">
                  <c:v>28.11</c:v>
                </c:pt>
                <c:pt idx="270">
                  <c:v>27.27</c:v>
                </c:pt>
                <c:pt idx="271">
                  <c:v>25.95</c:v>
                </c:pt>
                <c:pt idx="272">
                  <c:v>27.09</c:v>
                </c:pt>
                <c:pt idx="273">
                  <c:v>29.54</c:v>
                </c:pt>
                <c:pt idx="274">
                  <c:v>30.38</c:v>
                </c:pt>
                <c:pt idx="275">
                  <c:v>32.03</c:v>
                </c:pt>
                <c:pt idx="276">
                  <c:v>32.409999999999997</c:v>
                </c:pt>
                <c:pt idx="277">
                  <c:v>31.87</c:v>
                </c:pt>
                <c:pt idx="278">
                  <c:v>31.37</c:v>
                </c:pt>
                <c:pt idx="279">
                  <c:v>31.2</c:v>
                </c:pt>
                <c:pt idx="280">
                  <c:v>29.79</c:v>
                </c:pt>
                <c:pt idx="281">
                  <c:v>31.06</c:v>
                </c:pt>
                <c:pt idx="282">
                  <c:v>32.01</c:v>
                </c:pt>
                <c:pt idx="283">
                  <c:v>32.25</c:v>
                </c:pt>
                <c:pt idx="284">
                  <c:v>31.9</c:v>
                </c:pt>
                <c:pt idx="285">
                  <c:v>32.42</c:v>
                </c:pt>
                <c:pt idx="286">
                  <c:v>32.03</c:v>
                </c:pt>
                <c:pt idx="287">
                  <c:v>31.71</c:v>
                </c:pt>
                <c:pt idx="288">
                  <c:v>28.99</c:v>
                </c:pt>
                <c:pt idx="289">
                  <c:v>29.31</c:v>
                </c:pt>
                <c:pt idx="290">
                  <c:v>32.17</c:v>
                </c:pt>
                <c:pt idx="291">
                  <c:v>32.46</c:v>
                </c:pt>
                <c:pt idx="292">
                  <c:v>35.61</c:v>
                </c:pt>
                <c:pt idx="293">
                  <c:v>34.06</c:v>
                </c:pt>
                <c:pt idx="294">
                  <c:v>34.21</c:v>
                </c:pt>
                <c:pt idx="295">
                  <c:v>33.07</c:v>
                </c:pt>
                <c:pt idx="296">
                  <c:v>33.89</c:v>
                </c:pt>
                <c:pt idx="297">
                  <c:v>32.08</c:v>
                </c:pt>
                <c:pt idx="298">
                  <c:v>31.89</c:v>
                </c:pt>
                <c:pt idx="299">
                  <c:v>30.65</c:v>
                </c:pt>
                <c:pt idx="300">
                  <c:v>28.79</c:v>
                </c:pt>
                <c:pt idx="301">
                  <c:v>28.96</c:v>
                </c:pt>
                <c:pt idx="302">
                  <c:v>27.94</c:v>
                </c:pt>
                <c:pt idx="303">
                  <c:v>25.07</c:v>
                </c:pt>
                <c:pt idx="304">
                  <c:v>24.99</c:v>
                </c:pt>
                <c:pt idx="305">
                  <c:v>24.84</c:v>
                </c:pt>
                <c:pt idx="306">
                  <c:v>24.73</c:v>
                </c:pt>
                <c:pt idx="307">
                  <c:v>24.81</c:v>
                </c:pt>
                <c:pt idx="308">
                  <c:v>24.5</c:v>
                </c:pt>
                <c:pt idx="309">
                  <c:v>23.72</c:v>
                </c:pt>
                <c:pt idx="310">
                  <c:v>24.96</c:v>
                </c:pt>
                <c:pt idx="311">
                  <c:v>24.94</c:v>
                </c:pt>
                <c:pt idx="312">
                  <c:v>24.72</c:v>
                </c:pt>
                <c:pt idx="313">
                  <c:v>23.98</c:v>
                </c:pt>
                <c:pt idx="314">
                  <c:v>24.02</c:v>
                </c:pt>
                <c:pt idx="315">
                  <c:v>23.57</c:v>
                </c:pt>
                <c:pt idx="316">
                  <c:v>23.69</c:v>
                </c:pt>
                <c:pt idx="317">
                  <c:v>24.8</c:v>
                </c:pt>
                <c:pt idx="318">
                  <c:v>24.79</c:v>
                </c:pt>
                <c:pt idx="319">
                  <c:v>24.42</c:v>
                </c:pt>
                <c:pt idx="320">
                  <c:v>23.79</c:v>
                </c:pt>
                <c:pt idx="321">
                  <c:v>22.45</c:v>
                </c:pt>
                <c:pt idx="322">
                  <c:v>22.94</c:v>
                </c:pt>
                <c:pt idx="323">
                  <c:v>21.54</c:v>
                </c:pt>
                <c:pt idx="324">
                  <c:v>21.55</c:v>
                </c:pt>
                <c:pt idx="325">
                  <c:v>21.97</c:v>
                </c:pt>
                <c:pt idx="326">
                  <c:v>22.29</c:v>
                </c:pt>
                <c:pt idx="327">
                  <c:v>21.78</c:v>
                </c:pt>
                <c:pt idx="328">
                  <c:v>22.32</c:v>
                </c:pt>
                <c:pt idx="329">
                  <c:v>21.51</c:v>
                </c:pt>
                <c:pt idx="330">
                  <c:v>21.85</c:v>
                </c:pt>
                <c:pt idx="331">
                  <c:v>20.54</c:v>
                </c:pt>
                <c:pt idx="332">
                  <c:v>19.7</c:v>
                </c:pt>
                <c:pt idx="333">
                  <c:v>20.61</c:v>
                </c:pt>
                <c:pt idx="334">
                  <c:v>20.58</c:v>
                </c:pt>
                <c:pt idx="335">
                  <c:v>20.97</c:v>
                </c:pt>
                <c:pt idx="336">
                  <c:v>20.12</c:v>
                </c:pt>
                <c:pt idx="337">
                  <c:v>20.55</c:v>
                </c:pt>
                <c:pt idx="338">
                  <c:v>19.91</c:v>
                </c:pt>
                <c:pt idx="339">
                  <c:v>21.5</c:v>
                </c:pt>
                <c:pt idx="340">
                  <c:v>21.07</c:v>
                </c:pt>
                <c:pt idx="341">
                  <c:v>20.74</c:v>
                </c:pt>
                <c:pt idx="342">
                  <c:v>21.6</c:v>
                </c:pt>
                <c:pt idx="343">
                  <c:v>21.23</c:v>
                </c:pt>
                <c:pt idx="344">
                  <c:v>21.68</c:v>
                </c:pt>
                <c:pt idx="345">
                  <c:v>22.26</c:v>
                </c:pt>
                <c:pt idx="346">
                  <c:v>21.63</c:v>
                </c:pt>
                <c:pt idx="347">
                  <c:v>21.86</c:v>
                </c:pt>
                <c:pt idx="348">
                  <c:v>21.03</c:v>
                </c:pt>
                <c:pt idx="349">
                  <c:v>20.260000000000002</c:v>
                </c:pt>
                <c:pt idx="350">
                  <c:v>19.75</c:v>
                </c:pt>
                <c:pt idx="351">
                  <c:v>19.760000000000002</c:v>
                </c:pt>
                <c:pt idx="352">
                  <c:v>19.45</c:v>
                </c:pt>
                <c:pt idx="353">
                  <c:v>18.09</c:v>
                </c:pt>
                <c:pt idx="354">
                  <c:v>19.11</c:v>
                </c:pt>
                <c:pt idx="355">
                  <c:v>19.68</c:v>
                </c:pt>
                <c:pt idx="356">
                  <c:v>19.98</c:v>
                </c:pt>
                <c:pt idx="357">
                  <c:v>19.55</c:v>
                </c:pt>
                <c:pt idx="358">
                  <c:v>19.989999999999998</c:v>
                </c:pt>
                <c:pt idx="359">
                  <c:v>20.57</c:v>
                </c:pt>
                <c:pt idx="360">
                  <c:v>19.52</c:v>
                </c:pt>
                <c:pt idx="361">
                  <c:v>19.21</c:v>
                </c:pt>
                <c:pt idx="362">
                  <c:v>19.52</c:v>
                </c:pt>
                <c:pt idx="363">
                  <c:v>19.11</c:v>
                </c:pt>
                <c:pt idx="364">
                  <c:v>17.62</c:v>
                </c:pt>
                <c:pt idx="365">
                  <c:v>17.8</c:v>
                </c:pt>
                <c:pt idx="366">
                  <c:v>17.88</c:v>
                </c:pt>
                <c:pt idx="367">
                  <c:v>17.72</c:v>
                </c:pt>
                <c:pt idx="368">
                  <c:v>17.89</c:v>
                </c:pt>
                <c:pt idx="369">
                  <c:v>17.989999999999998</c:v>
                </c:pt>
                <c:pt idx="370">
                  <c:v>17.8</c:v>
                </c:pt>
                <c:pt idx="371">
                  <c:v>17.829999999999998</c:v>
                </c:pt>
                <c:pt idx="372">
                  <c:v>17.440000000000001</c:v>
                </c:pt>
                <c:pt idx="373">
                  <c:v>17.72</c:v>
                </c:pt>
                <c:pt idx="374">
                  <c:v>17.87</c:v>
                </c:pt>
                <c:pt idx="375">
                  <c:v>17.66</c:v>
                </c:pt>
                <c:pt idx="376">
                  <c:v>16.66</c:v>
                </c:pt>
                <c:pt idx="377">
                  <c:v>15.34</c:v>
                </c:pt>
                <c:pt idx="378">
                  <c:v>15.2</c:v>
                </c:pt>
                <c:pt idx="379">
                  <c:v>14.81</c:v>
                </c:pt>
                <c:pt idx="380">
                  <c:v>14.34</c:v>
                </c:pt>
                <c:pt idx="381">
                  <c:v>14.81</c:v>
                </c:pt>
                <c:pt idx="382">
                  <c:v>14.38</c:v>
                </c:pt>
                <c:pt idx="383">
                  <c:v>14.56</c:v>
                </c:pt>
                <c:pt idx="384">
                  <c:v>13.42</c:v>
                </c:pt>
                <c:pt idx="385">
                  <c:v>15.05</c:v>
                </c:pt>
                <c:pt idx="386">
                  <c:v>14.88</c:v>
                </c:pt>
                <c:pt idx="387">
                  <c:v>15.11</c:v>
                </c:pt>
                <c:pt idx="388">
                  <c:v>16.12</c:v>
                </c:pt>
                <c:pt idx="389">
                  <c:v>15.58</c:v>
                </c:pt>
                <c:pt idx="390">
                  <c:v>16.010000000000002</c:v>
                </c:pt>
                <c:pt idx="391">
                  <c:v>16.02</c:v>
                </c:pt>
                <c:pt idx="392">
                  <c:v>16.89</c:v>
                </c:pt>
                <c:pt idx="393">
                  <c:v>16.850000000000001</c:v>
                </c:pt>
                <c:pt idx="394">
                  <c:v>16.98</c:v>
                </c:pt>
                <c:pt idx="395">
                  <c:v>16.82</c:v>
                </c:pt>
                <c:pt idx="396">
                  <c:v>16.600000000000001</c:v>
                </c:pt>
                <c:pt idx="397">
                  <c:v>15.95</c:v>
                </c:pt>
                <c:pt idx="398">
                  <c:v>16.05</c:v>
                </c:pt>
                <c:pt idx="399">
                  <c:v>16.829999999999998</c:v>
                </c:pt>
                <c:pt idx="400">
                  <c:v>16.75</c:v>
                </c:pt>
                <c:pt idx="401">
                  <c:v>16.03</c:v>
                </c:pt>
                <c:pt idx="402">
                  <c:v>16.600000000000001</c:v>
                </c:pt>
                <c:pt idx="403">
                  <c:v>16.14</c:v>
                </c:pt>
                <c:pt idx="404">
                  <c:v>17.52</c:v>
                </c:pt>
                <c:pt idx="405">
                  <c:v>18.36</c:v>
                </c:pt>
                <c:pt idx="406">
                  <c:v>18.46</c:v>
                </c:pt>
                <c:pt idx="407">
                  <c:v>18.239999999999998</c:v>
                </c:pt>
                <c:pt idx="408">
                  <c:v>18.72</c:v>
                </c:pt>
                <c:pt idx="409">
                  <c:v>19.239999999999998</c:v>
                </c:pt>
                <c:pt idx="410">
                  <c:v>18.96</c:v>
                </c:pt>
                <c:pt idx="411">
                  <c:v>18.59</c:v>
                </c:pt>
                <c:pt idx="412">
                  <c:v>19.239999999999998</c:v>
                </c:pt>
                <c:pt idx="413">
                  <c:v>17.649999999999999</c:v>
                </c:pt>
                <c:pt idx="414">
                  <c:v>17.87</c:v>
                </c:pt>
                <c:pt idx="415">
                  <c:v>17.79</c:v>
                </c:pt>
                <c:pt idx="416">
                  <c:v>17.8</c:v>
                </c:pt>
                <c:pt idx="417">
                  <c:v>16.89</c:v>
                </c:pt>
                <c:pt idx="418">
                  <c:v>16.899999999999999</c:v>
                </c:pt>
                <c:pt idx="419">
                  <c:v>16.98</c:v>
                </c:pt>
                <c:pt idx="420">
                  <c:v>17.23</c:v>
                </c:pt>
                <c:pt idx="421">
                  <c:v>17.07</c:v>
                </c:pt>
                <c:pt idx="422">
                  <c:v>16.89</c:v>
                </c:pt>
                <c:pt idx="423">
                  <c:v>16.97</c:v>
                </c:pt>
                <c:pt idx="424">
                  <c:v>16.829999999999998</c:v>
                </c:pt>
                <c:pt idx="425">
                  <c:v>16.18</c:v>
                </c:pt>
                <c:pt idx="426">
                  <c:v>16.41</c:v>
                </c:pt>
                <c:pt idx="427">
                  <c:v>16.47</c:v>
                </c:pt>
                <c:pt idx="428">
                  <c:v>15.95</c:v>
                </c:pt>
                <c:pt idx="429">
                  <c:v>17.07</c:v>
                </c:pt>
                <c:pt idx="430">
                  <c:v>16.93</c:v>
                </c:pt>
                <c:pt idx="431">
                  <c:v>18.16</c:v>
                </c:pt>
                <c:pt idx="432">
                  <c:v>17.91</c:v>
                </c:pt>
                <c:pt idx="433">
                  <c:v>18.14</c:v>
                </c:pt>
                <c:pt idx="434">
                  <c:v>17.47</c:v>
                </c:pt>
                <c:pt idx="435">
                  <c:v>17.04</c:v>
                </c:pt>
                <c:pt idx="436">
                  <c:v>17.04</c:v>
                </c:pt>
                <c:pt idx="437">
                  <c:v>17.440000000000001</c:v>
                </c:pt>
                <c:pt idx="438">
                  <c:v>17.399999999999999</c:v>
                </c:pt>
                <c:pt idx="439">
                  <c:v>16.53</c:v>
                </c:pt>
                <c:pt idx="440">
                  <c:v>16.350000000000001</c:v>
                </c:pt>
                <c:pt idx="441">
                  <c:v>16.649999999999999</c:v>
                </c:pt>
                <c:pt idx="442">
                  <c:v>16.190000000000001</c:v>
                </c:pt>
                <c:pt idx="443">
                  <c:v>15.71</c:v>
                </c:pt>
                <c:pt idx="444">
                  <c:v>16.170000000000002</c:v>
                </c:pt>
                <c:pt idx="445">
                  <c:v>16.170000000000002</c:v>
                </c:pt>
                <c:pt idx="446">
                  <c:v>16.29</c:v>
                </c:pt>
                <c:pt idx="447">
                  <c:v>15.67</c:v>
                </c:pt>
                <c:pt idx="448">
                  <c:v>15.49</c:v>
                </c:pt>
                <c:pt idx="449">
                  <c:v>16.190000000000001</c:v>
                </c:pt>
                <c:pt idx="450">
                  <c:v>15.72</c:v>
                </c:pt>
                <c:pt idx="451">
                  <c:v>16.899999999999999</c:v>
                </c:pt>
                <c:pt idx="452">
                  <c:v>16.79</c:v>
                </c:pt>
                <c:pt idx="453">
                  <c:v>15.24</c:v>
                </c:pt>
                <c:pt idx="454">
                  <c:v>15.19</c:v>
                </c:pt>
                <c:pt idx="455">
                  <c:v>15.21</c:v>
                </c:pt>
                <c:pt idx="456">
                  <c:v>14.15</c:v>
                </c:pt>
                <c:pt idx="457">
                  <c:v>15.12</c:v>
                </c:pt>
                <c:pt idx="458">
                  <c:v>14.33</c:v>
                </c:pt>
                <c:pt idx="459">
                  <c:v>13.81</c:v>
                </c:pt>
                <c:pt idx="460">
                  <c:v>13.79</c:v>
                </c:pt>
                <c:pt idx="461">
                  <c:v>13.77</c:v>
                </c:pt>
                <c:pt idx="462">
                  <c:v>14.7</c:v>
                </c:pt>
                <c:pt idx="463">
                  <c:v>13.96</c:v>
                </c:pt>
                <c:pt idx="464">
                  <c:v>13.9</c:v>
                </c:pt>
                <c:pt idx="465">
                  <c:v>13.44</c:v>
                </c:pt>
                <c:pt idx="466">
                  <c:v>13.7</c:v>
                </c:pt>
                <c:pt idx="467">
                  <c:v>14.19</c:v>
                </c:pt>
                <c:pt idx="468">
                  <c:v>13.74</c:v>
                </c:pt>
                <c:pt idx="469">
                  <c:v>13.91</c:v>
                </c:pt>
                <c:pt idx="470">
                  <c:v>12.99</c:v>
                </c:pt>
                <c:pt idx="471">
                  <c:v>12.99</c:v>
                </c:pt>
                <c:pt idx="472">
                  <c:v>12.96</c:v>
                </c:pt>
                <c:pt idx="473">
                  <c:v>13.31</c:v>
                </c:pt>
                <c:pt idx="474">
                  <c:v>12.42</c:v>
                </c:pt>
                <c:pt idx="475">
                  <c:v>13</c:v>
                </c:pt>
                <c:pt idx="476">
                  <c:v>13.74</c:v>
                </c:pt>
                <c:pt idx="477">
                  <c:v>12.91</c:v>
                </c:pt>
                <c:pt idx="478">
                  <c:v>13.99</c:v>
                </c:pt>
                <c:pt idx="479">
                  <c:v>13.3</c:v>
                </c:pt>
                <c:pt idx="480">
                  <c:v>13.98</c:v>
                </c:pt>
                <c:pt idx="481">
                  <c:v>14.17</c:v>
                </c:pt>
                <c:pt idx="482">
                  <c:v>14.36</c:v>
                </c:pt>
                <c:pt idx="483">
                  <c:v>14</c:v>
                </c:pt>
                <c:pt idx="484">
                  <c:v>14.55</c:v>
                </c:pt>
                <c:pt idx="485">
                  <c:v>13.7</c:v>
                </c:pt>
                <c:pt idx="486">
                  <c:v>14.94</c:v>
                </c:pt>
                <c:pt idx="487">
                  <c:v>14.87</c:v>
                </c:pt>
                <c:pt idx="488">
                  <c:v>15.66</c:v>
                </c:pt>
                <c:pt idx="489">
                  <c:v>14.79</c:v>
                </c:pt>
                <c:pt idx="490">
                  <c:v>15.04</c:v>
                </c:pt>
                <c:pt idx="491">
                  <c:v>14.13</c:v>
                </c:pt>
                <c:pt idx="492">
                  <c:v>12.9</c:v>
                </c:pt>
                <c:pt idx="493">
                  <c:v>12.95</c:v>
                </c:pt>
                <c:pt idx="494">
                  <c:v>12.94</c:v>
                </c:pt>
                <c:pt idx="495">
                  <c:v>12.62</c:v>
                </c:pt>
                <c:pt idx="496">
                  <c:v>12.35</c:v>
                </c:pt>
                <c:pt idx="497">
                  <c:v>13.49</c:v>
                </c:pt>
                <c:pt idx="498">
                  <c:v>13.9</c:v>
                </c:pt>
                <c:pt idx="499">
                  <c:v>13.31</c:v>
                </c:pt>
                <c:pt idx="500">
                  <c:v>12.79</c:v>
                </c:pt>
                <c:pt idx="501">
                  <c:v>13.74</c:v>
                </c:pt>
                <c:pt idx="502">
                  <c:v>13.58</c:v>
                </c:pt>
                <c:pt idx="503">
                  <c:v>11.97</c:v>
                </c:pt>
                <c:pt idx="504">
                  <c:v>11.54</c:v>
                </c:pt>
                <c:pt idx="505">
                  <c:v>10.58</c:v>
                </c:pt>
                <c:pt idx="506">
                  <c:v>10.15</c:v>
                </c:pt>
                <c:pt idx="507">
                  <c:v>10.58</c:v>
                </c:pt>
                <c:pt idx="508">
                  <c:v>9.9600000000000009</c:v>
                </c:pt>
                <c:pt idx="509">
                  <c:v>9.75</c:v>
                </c:pt>
                <c:pt idx="510">
                  <c:v>9.74</c:v>
                </c:pt>
                <c:pt idx="511">
                  <c:v>9.59</c:v>
                </c:pt>
                <c:pt idx="512">
                  <c:v>9.49</c:v>
                </c:pt>
                <c:pt idx="513">
                  <c:v>9.31</c:v>
                </c:pt>
                <c:pt idx="514">
                  <c:v>9.49</c:v>
                </c:pt>
                <c:pt idx="515">
                  <c:v>9.8699999999999992</c:v>
                </c:pt>
                <c:pt idx="516">
                  <c:v>9.8000000000000007</c:v>
                </c:pt>
                <c:pt idx="517">
                  <c:v>9.51</c:v>
                </c:pt>
                <c:pt idx="518">
                  <c:v>9.68</c:v>
                </c:pt>
                <c:pt idx="519">
                  <c:v>9.6999999999999993</c:v>
                </c:pt>
                <c:pt idx="520">
                  <c:v>9.42</c:v>
                </c:pt>
                <c:pt idx="521">
                  <c:v>9.73</c:v>
                </c:pt>
                <c:pt idx="522">
                  <c:v>9.98</c:v>
                </c:pt>
                <c:pt idx="523">
                  <c:v>9.99</c:v>
                </c:pt>
                <c:pt idx="524">
                  <c:v>9.98</c:v>
                </c:pt>
                <c:pt idx="525">
                  <c:v>10.24</c:v>
                </c:pt>
                <c:pt idx="526">
                  <c:v>10.48</c:v>
                </c:pt>
                <c:pt idx="527">
                  <c:v>9.9600000000000009</c:v>
                </c:pt>
                <c:pt idx="528">
                  <c:v>10.16</c:v>
                </c:pt>
                <c:pt idx="529">
                  <c:v>11.52</c:v>
                </c:pt>
                <c:pt idx="530">
                  <c:v>11.57</c:v>
                </c:pt>
                <c:pt idx="531">
                  <c:v>11.84</c:v>
                </c:pt>
                <c:pt idx="532">
                  <c:v>11.63</c:v>
                </c:pt>
                <c:pt idx="533">
                  <c:v>11.99</c:v>
                </c:pt>
                <c:pt idx="534">
                  <c:v>12.19</c:v>
                </c:pt>
                <c:pt idx="535">
                  <c:v>11.67</c:v>
                </c:pt>
                <c:pt idx="536">
                  <c:v>11.45</c:v>
                </c:pt>
                <c:pt idx="537">
                  <c:v>12.6</c:v>
                </c:pt>
                <c:pt idx="538">
                  <c:v>12.75</c:v>
                </c:pt>
                <c:pt idx="539">
                  <c:v>12.81</c:v>
                </c:pt>
                <c:pt idx="540">
                  <c:v>12.78</c:v>
                </c:pt>
                <c:pt idx="541">
                  <c:v>13.05</c:v>
                </c:pt>
                <c:pt idx="542">
                  <c:v>12.94</c:v>
                </c:pt>
                <c:pt idx="543">
                  <c:v>12.06</c:v>
                </c:pt>
                <c:pt idx="544">
                  <c:v>11.93</c:v>
                </c:pt>
                <c:pt idx="545">
                  <c:v>11.88</c:v>
                </c:pt>
                <c:pt idx="546">
                  <c:v>11.73</c:v>
                </c:pt>
                <c:pt idx="547">
                  <c:v>11.95</c:v>
                </c:pt>
                <c:pt idx="548">
                  <c:v>11.15</c:v>
                </c:pt>
                <c:pt idx="549">
                  <c:v>11</c:v>
                </c:pt>
                <c:pt idx="550">
                  <c:v>10.43</c:v>
                </c:pt>
                <c:pt idx="551">
                  <c:v>10</c:v>
                </c:pt>
                <c:pt idx="552">
                  <c:v>9.59</c:v>
                </c:pt>
                <c:pt idx="553">
                  <c:v>9.76</c:v>
                </c:pt>
                <c:pt idx="554">
                  <c:v>10</c:v>
                </c:pt>
                <c:pt idx="555">
                  <c:v>10.18</c:v>
                </c:pt>
                <c:pt idx="556">
                  <c:v>10.36</c:v>
                </c:pt>
                <c:pt idx="557">
                  <c:v>10</c:v>
                </c:pt>
                <c:pt idx="558">
                  <c:v>9.1</c:v>
                </c:pt>
                <c:pt idx="559">
                  <c:v>9.35</c:v>
                </c:pt>
                <c:pt idx="560">
                  <c:v>9.2899999999999991</c:v>
                </c:pt>
                <c:pt idx="561">
                  <c:v>8.92</c:v>
                </c:pt>
                <c:pt idx="562">
                  <c:v>8.7200000000000006</c:v>
                </c:pt>
                <c:pt idx="563">
                  <c:v>9.02</c:v>
                </c:pt>
                <c:pt idx="564">
                  <c:v>9.08</c:v>
                </c:pt>
                <c:pt idx="565">
                  <c:v>8.98</c:v>
                </c:pt>
                <c:pt idx="566">
                  <c:v>8.6300000000000008</c:v>
                </c:pt>
                <c:pt idx="567">
                  <c:v>8.67</c:v>
                </c:pt>
                <c:pt idx="568">
                  <c:v>8.7100000000000009</c:v>
                </c:pt>
                <c:pt idx="569">
                  <c:v>8.6999999999999993</c:v>
                </c:pt>
                <c:pt idx="570">
                  <c:v>8.73</c:v>
                </c:pt>
                <c:pt idx="571">
                  <c:v>8.8800000000000008</c:v>
                </c:pt>
                <c:pt idx="572">
                  <c:v>8.92</c:v>
                </c:pt>
                <c:pt idx="573">
                  <c:v>9.3000000000000007</c:v>
                </c:pt>
                <c:pt idx="574">
                  <c:v>9.15</c:v>
                </c:pt>
                <c:pt idx="575">
                  <c:v>9.31</c:v>
                </c:pt>
                <c:pt idx="576">
                  <c:v>9.2200000000000006</c:v>
                </c:pt>
                <c:pt idx="577">
                  <c:v>8.7100000000000009</c:v>
                </c:pt>
                <c:pt idx="578">
                  <c:v>8.36</c:v>
                </c:pt>
                <c:pt idx="579">
                  <c:v>7.88</c:v>
                </c:pt>
                <c:pt idx="580">
                  <c:v>8</c:v>
                </c:pt>
                <c:pt idx="581">
                  <c:v>7.73</c:v>
                </c:pt>
                <c:pt idx="582">
                  <c:v>8</c:v>
                </c:pt>
                <c:pt idx="583">
                  <c:v>7.82</c:v>
                </c:pt>
                <c:pt idx="584">
                  <c:v>8.19</c:v>
                </c:pt>
                <c:pt idx="585">
                  <c:v>8.59</c:v>
                </c:pt>
                <c:pt idx="586">
                  <c:v>8.23</c:v>
                </c:pt>
                <c:pt idx="587">
                  <c:v>7.7</c:v>
                </c:pt>
                <c:pt idx="588">
                  <c:v>7.65</c:v>
                </c:pt>
                <c:pt idx="589">
                  <c:v>7.22</c:v>
                </c:pt>
                <c:pt idx="590">
                  <c:v>6.58</c:v>
                </c:pt>
                <c:pt idx="591">
                  <c:v>6.24</c:v>
                </c:pt>
                <c:pt idx="592">
                  <c:v>6.02</c:v>
                </c:pt>
                <c:pt idx="593">
                  <c:v>6</c:v>
                </c:pt>
                <c:pt idx="594">
                  <c:v>6.11</c:v>
                </c:pt>
                <c:pt idx="595">
                  <c:v>6</c:v>
                </c:pt>
                <c:pt idx="596">
                  <c:v>6</c:v>
                </c:pt>
                <c:pt idx="597">
                  <c:v>6</c:v>
                </c:pt>
                <c:pt idx="598">
                  <c:v>6.01</c:v>
                </c:pt>
                <c:pt idx="599">
                  <c:v>6.15</c:v>
                </c:pt>
                <c:pt idx="600">
                  <c:v>6.23</c:v>
                </c:pt>
                <c:pt idx="601">
                  <c:v>6.08</c:v>
                </c:pt>
                <c:pt idx="602">
                  <c:v>6.06</c:v>
                </c:pt>
              </c:numCache>
            </c:numRef>
          </c:val>
          <c:smooth val="0"/>
        </c:ser>
        <c:dLbls>
          <c:showLegendKey val="0"/>
          <c:showVal val="0"/>
          <c:showCatName val="0"/>
          <c:showSerName val="0"/>
          <c:showPercent val="0"/>
          <c:showBubbleSize val="0"/>
        </c:dLbls>
        <c:smooth val="0"/>
        <c:axId val="396755648"/>
        <c:axId val="396756432"/>
      </c:lineChart>
      <c:dateAx>
        <c:axId val="396755648"/>
        <c:scaling>
          <c:orientation val="minMax"/>
        </c:scaling>
        <c:delete val="0"/>
        <c:axPos val="b"/>
        <c:numFmt formatCode="yyyy/mmm" sourceLinked="0"/>
        <c:majorTickMark val="out"/>
        <c:minorTickMark val="none"/>
        <c:tickLblPos val="nextTo"/>
        <c:txPr>
          <a:bodyPr/>
          <a:lstStyle/>
          <a:p>
            <a:pPr>
              <a:defRPr sz="1000"/>
            </a:pPr>
            <a:endParaRPr lang="en-US"/>
          </a:p>
        </c:txPr>
        <c:crossAx val="396756432"/>
        <c:crosses val="autoZero"/>
        <c:auto val="1"/>
        <c:lblOffset val="100"/>
        <c:baseTimeUnit val="days"/>
        <c:majorUnit val="6"/>
        <c:majorTimeUnit val="months"/>
        <c:minorUnit val="3"/>
        <c:minorTimeUnit val="months"/>
      </c:dateAx>
      <c:valAx>
        <c:axId val="39675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67556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7FAF7FC-1555-4952-AD7A-DA29754F692A}" type="datetimeFigureOut">
              <a:rPr lang="en-US" smtClean="0"/>
              <a:pPr/>
              <a:t>7/27/2015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69537BF-0D71-4640-BA2D-ECFF39FFC0B9}" type="slidenum">
              <a:rPr lang="en-US" smtClean="0"/>
              <a:pPr/>
              <a:t>‹#›</a:t>
            </a:fld>
            <a:endParaRPr lang="en-US"/>
          </a:p>
        </p:txBody>
      </p:sp>
    </p:spTree>
    <p:extLst>
      <p:ext uri="{BB962C8B-B14F-4D97-AF65-F5344CB8AC3E}">
        <p14:creationId xmlns:p14="http://schemas.microsoft.com/office/powerpoint/2010/main" val="39023825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0181A4-E9D1-4FB7-A6E6-9A77DBDC3F5C}" type="datetimeFigureOut">
              <a:rPr lang="en-CA" smtClean="0"/>
              <a:pPr/>
              <a:t>2015-07-27</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5DCBC8-CB4D-48F7-A8D2-AEA7BE4F36B1}" type="slidenum">
              <a:rPr lang="en-CA" smtClean="0"/>
              <a:pPr/>
              <a:t>‹#›</a:t>
            </a:fld>
            <a:endParaRPr lang="en-CA"/>
          </a:p>
        </p:txBody>
      </p:sp>
    </p:spTree>
    <p:extLst>
      <p:ext uri="{BB962C8B-B14F-4D97-AF65-F5344CB8AC3E}">
        <p14:creationId xmlns:p14="http://schemas.microsoft.com/office/powerpoint/2010/main" val="41321784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5DCBC8-CB4D-48F7-A8D2-AEA7BE4F36B1}" type="slidenum">
              <a:rPr lang="en-CA" smtClean="0"/>
              <a:t>0</a:t>
            </a:fld>
            <a:endParaRPr lang="en-CA"/>
          </a:p>
        </p:txBody>
      </p:sp>
    </p:spTree>
    <p:extLst>
      <p:ext uri="{BB962C8B-B14F-4D97-AF65-F5344CB8AC3E}">
        <p14:creationId xmlns:p14="http://schemas.microsoft.com/office/powerpoint/2010/main" val="2820018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5DCBC8-CB4D-48F7-A8D2-AEA7BE4F36B1}" type="slidenum">
              <a:rPr lang="en-CA" smtClean="0">
                <a:solidFill>
                  <a:prstClr val="black"/>
                </a:solidFill>
              </a:rPr>
              <a:pPr/>
              <a:t>1</a:t>
            </a:fld>
            <a:endParaRPr lang="en-CA">
              <a:solidFill>
                <a:prstClr val="black"/>
              </a:solidFill>
            </a:endParaRPr>
          </a:p>
        </p:txBody>
      </p:sp>
    </p:spTree>
    <p:extLst>
      <p:ext uri="{BB962C8B-B14F-4D97-AF65-F5344CB8AC3E}">
        <p14:creationId xmlns:p14="http://schemas.microsoft.com/office/powerpoint/2010/main" val="2653868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Universities, lawyers, </a:t>
            </a:r>
            <a:r>
              <a:rPr lang="en-CA" dirty="0" err="1" smtClean="0"/>
              <a:t>pharma</a:t>
            </a:r>
            <a:endParaRPr lang="en-CA" dirty="0" smtClean="0"/>
          </a:p>
          <a:p>
            <a:r>
              <a:rPr lang="en-CA" dirty="0" err="1" smtClean="0"/>
              <a:t>Innovatin</a:t>
            </a:r>
            <a:r>
              <a:rPr lang="en-CA" dirty="0" smtClean="0"/>
              <a:t> act – specifically targeted</a:t>
            </a:r>
            <a:r>
              <a:rPr lang="en-CA" baseline="0" dirty="0" smtClean="0"/>
              <a:t> at trolls – restrictions on filing a patent infringement lawsuit – more difficult to file a vague claim</a:t>
            </a:r>
            <a:endParaRPr lang="en-CA" dirty="0"/>
          </a:p>
        </p:txBody>
      </p:sp>
      <p:sp>
        <p:nvSpPr>
          <p:cNvPr id="4" name="Slide Number Placeholder 3"/>
          <p:cNvSpPr>
            <a:spLocks noGrp="1"/>
          </p:cNvSpPr>
          <p:nvPr>
            <p:ph type="sldNum" sz="quarter" idx="10"/>
          </p:nvPr>
        </p:nvSpPr>
        <p:spPr/>
        <p:txBody>
          <a:bodyPr/>
          <a:lstStyle/>
          <a:p>
            <a:fld id="{935DCBC8-CB4D-48F7-A8D2-AEA7BE4F36B1}" type="slidenum">
              <a:rPr lang="en-CA" smtClean="0"/>
              <a:pPr/>
              <a:t>4</a:t>
            </a:fld>
            <a:endParaRPr lang="en-CA"/>
          </a:p>
        </p:txBody>
      </p:sp>
    </p:spTree>
    <p:extLst>
      <p:ext uri="{BB962C8B-B14F-4D97-AF65-F5344CB8AC3E}">
        <p14:creationId xmlns:p14="http://schemas.microsoft.com/office/powerpoint/2010/main" val="38533012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935DCBC8-CB4D-48F7-A8D2-AEA7BE4F36B1}" type="slidenum">
              <a:rPr lang="en-CA" smtClean="0"/>
              <a:pPr/>
              <a:t>6</a:t>
            </a:fld>
            <a:endParaRPr lang="en-CA"/>
          </a:p>
        </p:txBody>
      </p:sp>
    </p:spTree>
    <p:extLst>
      <p:ext uri="{BB962C8B-B14F-4D97-AF65-F5344CB8AC3E}">
        <p14:creationId xmlns:p14="http://schemas.microsoft.com/office/powerpoint/2010/main" val="13785406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5DCBC8-CB4D-48F7-A8D2-AEA7BE4F36B1}" type="slidenum">
              <a:rPr lang="en-CA" smtClean="0"/>
              <a:t>14</a:t>
            </a:fld>
            <a:endParaRPr lang="en-CA"/>
          </a:p>
        </p:txBody>
      </p:sp>
    </p:spTree>
    <p:extLst>
      <p:ext uri="{BB962C8B-B14F-4D97-AF65-F5344CB8AC3E}">
        <p14:creationId xmlns:p14="http://schemas.microsoft.com/office/powerpoint/2010/main" val="2820018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Autofit/>
          </a:bodyPr>
          <a:lstStyle>
            <a:lvl1pPr>
              <a:defRPr sz="2200" baseline="0"/>
            </a:lvl1pPr>
          </a:lstStyle>
          <a:p>
            <a:r>
              <a:rPr lang="en-US" dirty="0" smtClean="0"/>
              <a:t>[Presentation Section]</a:t>
            </a:r>
            <a:endParaRPr lang="en-CA" dirty="0"/>
          </a:p>
        </p:txBody>
      </p:sp>
      <p:sp>
        <p:nvSpPr>
          <p:cNvPr id="3" name="Content Placeholder 2"/>
          <p:cNvSpPr>
            <a:spLocks noGrp="1"/>
          </p:cNvSpPr>
          <p:nvPr>
            <p:ph idx="1"/>
          </p:nvPr>
        </p:nvSpPr>
        <p:spPr>
          <a:xfrm>
            <a:off x="457200" y="1291947"/>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14" name="Text Placeholder 13"/>
          <p:cNvSpPr>
            <a:spLocks noGrp="1"/>
          </p:cNvSpPr>
          <p:nvPr>
            <p:ph type="body" sz="quarter" idx="13" hasCustomPrompt="1"/>
          </p:nvPr>
        </p:nvSpPr>
        <p:spPr>
          <a:xfrm>
            <a:off x="457200" y="868680"/>
            <a:ext cx="8229600" cy="360000"/>
          </a:xfrm>
        </p:spPr>
        <p:txBody>
          <a:bodyPr lIns="0">
            <a:noAutofit/>
          </a:bodyPr>
          <a:lstStyle>
            <a:lvl1pPr marL="0" indent="0">
              <a:lnSpc>
                <a:spcPct val="100000"/>
              </a:lnSpc>
              <a:buNone/>
              <a:defRPr sz="1200" b="1" i="1" baseline="0">
                <a:solidFill>
                  <a:schemeClr val="tx1"/>
                </a:solidFill>
              </a:defRPr>
            </a:lvl1pPr>
          </a:lstStyle>
          <a:p>
            <a:pPr lvl="0"/>
            <a:r>
              <a:rPr lang="en-CA" dirty="0" smtClean="0"/>
              <a:t>[Slide Title]</a:t>
            </a:r>
            <a:endParaRPr lang="en-CA" dirty="0"/>
          </a:p>
        </p:txBody>
      </p:sp>
      <p:sp>
        <p:nvSpPr>
          <p:cNvPr id="5" name="Text Placeholder 4"/>
          <p:cNvSpPr>
            <a:spLocks noGrp="1"/>
          </p:cNvSpPr>
          <p:nvPr>
            <p:ph type="body" sz="quarter" idx="14" hasCustomPrompt="1"/>
          </p:nvPr>
        </p:nvSpPr>
        <p:spPr>
          <a:xfrm>
            <a:off x="457200" y="6165305"/>
            <a:ext cx="5986463" cy="432346"/>
          </a:xfrm>
        </p:spPr>
        <p:txBody>
          <a:bodyPr lIns="0" anchor="b">
            <a:normAutofit/>
          </a:bodyPr>
          <a:lstStyle>
            <a:lvl1pPr marL="0" indent="0">
              <a:buNone/>
              <a:defRPr sz="700" i="1" baseline="0"/>
            </a:lvl1pPr>
          </a:lstStyle>
          <a:p>
            <a:pPr lvl="0"/>
            <a:r>
              <a:rPr lang="en-US" dirty="0" smtClean="0"/>
              <a:t>Click to add footnotes</a:t>
            </a:r>
            <a:endParaRPr lang="en-US" dirty="0"/>
          </a:p>
        </p:txBody>
      </p:sp>
    </p:spTree>
    <p:extLst>
      <p:ext uri="{BB962C8B-B14F-4D97-AF65-F5344CB8AC3E}">
        <p14:creationId xmlns:p14="http://schemas.microsoft.com/office/powerpoint/2010/main" val="246340369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Content Slide">
    <p:spTree>
      <p:nvGrpSpPr>
        <p:cNvPr id="1" name=""/>
        <p:cNvGrpSpPr/>
        <p:nvPr/>
      </p:nvGrpSpPr>
      <p:grpSpPr>
        <a:xfrm>
          <a:off x="0" y="0"/>
          <a:ext cx="0" cy="0"/>
          <a:chOff x="0" y="0"/>
          <a:chExt cx="0" cy="0"/>
        </a:xfrm>
      </p:grpSpPr>
      <p:sp>
        <p:nvSpPr>
          <p:cNvPr id="7" name="Rectangle 6"/>
          <p:cNvSpPr/>
          <p:nvPr userDrawn="1"/>
        </p:nvSpPr>
        <p:spPr>
          <a:xfrm>
            <a:off x="0" y="3715264"/>
            <a:ext cx="9144000" cy="543698"/>
          </a:xfrm>
          <a:prstGeom prst="rect">
            <a:avLst/>
          </a:prstGeom>
          <a:solidFill>
            <a:srgbClr val="7397BC"/>
          </a:solidFill>
          <a:ln>
            <a:solidFill>
              <a:srgbClr val="7399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7"/>
          <p:cNvSpPr>
            <a:spLocks noGrp="1"/>
          </p:cNvSpPr>
          <p:nvPr>
            <p:ph type="body" sz="quarter" idx="10" hasCustomPrompt="1"/>
          </p:nvPr>
        </p:nvSpPr>
        <p:spPr>
          <a:xfrm>
            <a:off x="900113" y="2852936"/>
            <a:ext cx="7704137" cy="575940"/>
          </a:xfrm>
          <a:prstGeom prst="rect">
            <a:avLst/>
          </a:prstGeom>
        </p:spPr>
        <p:txBody>
          <a:bodyPr lIns="0"/>
          <a:lstStyle>
            <a:lvl1pPr marL="0" indent="0">
              <a:buNone/>
              <a:defRPr sz="3700">
                <a:solidFill>
                  <a:schemeClr val="tx1"/>
                </a:solidFill>
              </a:defRPr>
            </a:lvl1pPr>
          </a:lstStyle>
          <a:p>
            <a:pPr lvl="0"/>
            <a:r>
              <a:rPr lang="en-US" dirty="0" smtClean="0"/>
              <a:t>Click to edit Title</a:t>
            </a:r>
          </a:p>
        </p:txBody>
      </p:sp>
      <p:sp>
        <p:nvSpPr>
          <p:cNvPr id="10" name="Text Placeholder 9"/>
          <p:cNvSpPr>
            <a:spLocks noGrp="1"/>
          </p:cNvSpPr>
          <p:nvPr>
            <p:ph type="body" sz="quarter" idx="11" hasCustomPrompt="1"/>
          </p:nvPr>
        </p:nvSpPr>
        <p:spPr>
          <a:xfrm>
            <a:off x="900113" y="3714750"/>
            <a:ext cx="7704137" cy="544513"/>
          </a:xfrm>
          <a:prstGeom prst="rect">
            <a:avLst/>
          </a:prstGeom>
        </p:spPr>
        <p:txBody>
          <a:bodyPr lIns="0" anchor="ctr"/>
          <a:lstStyle>
            <a:lvl1pPr marL="0" indent="0">
              <a:buNone/>
              <a:defRPr sz="1800" b="0" baseline="0">
                <a:solidFill>
                  <a:schemeClr val="bg1"/>
                </a:solidFill>
              </a:defRPr>
            </a:lvl1pPr>
          </a:lstStyle>
          <a:p>
            <a:pPr lvl="0"/>
            <a:r>
              <a:rPr lang="en-US" dirty="0" smtClean="0"/>
              <a:t>Click to edit Subtitle</a:t>
            </a:r>
            <a:endParaRPr lang="en-US" dirty="0"/>
          </a:p>
        </p:txBody>
      </p:sp>
    </p:spTree>
    <p:extLst>
      <p:ext uri="{BB962C8B-B14F-4D97-AF65-F5344CB8AC3E}">
        <p14:creationId xmlns:p14="http://schemas.microsoft.com/office/powerpoint/2010/main" val="134496740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7" name="Rectangle 6"/>
          <p:cNvSpPr/>
          <p:nvPr userDrawn="1"/>
        </p:nvSpPr>
        <p:spPr>
          <a:xfrm>
            <a:off x="0" y="3715264"/>
            <a:ext cx="9144000" cy="543698"/>
          </a:xfrm>
          <a:prstGeom prst="rect">
            <a:avLst/>
          </a:prstGeom>
          <a:solidFill>
            <a:srgbClr val="7397BC"/>
          </a:solidFill>
          <a:ln>
            <a:solidFill>
              <a:srgbClr val="7399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7"/>
          <p:cNvSpPr>
            <a:spLocks noGrp="1"/>
          </p:cNvSpPr>
          <p:nvPr>
            <p:ph type="body" sz="quarter" idx="10" hasCustomPrompt="1"/>
          </p:nvPr>
        </p:nvSpPr>
        <p:spPr>
          <a:xfrm>
            <a:off x="900113" y="2852936"/>
            <a:ext cx="7704137" cy="575940"/>
          </a:xfrm>
          <a:prstGeom prst="rect">
            <a:avLst/>
          </a:prstGeom>
        </p:spPr>
        <p:txBody>
          <a:bodyPr lIns="0"/>
          <a:lstStyle>
            <a:lvl1pPr marL="0" indent="0">
              <a:buNone/>
              <a:defRPr sz="3700">
                <a:solidFill>
                  <a:schemeClr val="tx1"/>
                </a:solidFill>
              </a:defRPr>
            </a:lvl1pPr>
          </a:lstStyle>
          <a:p>
            <a:pPr lvl="0"/>
            <a:r>
              <a:rPr lang="en-US" dirty="0" smtClean="0"/>
              <a:t>Click to edit Title</a:t>
            </a:r>
          </a:p>
        </p:txBody>
      </p:sp>
      <p:sp>
        <p:nvSpPr>
          <p:cNvPr id="10" name="Text Placeholder 9"/>
          <p:cNvSpPr>
            <a:spLocks noGrp="1"/>
          </p:cNvSpPr>
          <p:nvPr>
            <p:ph type="body" sz="quarter" idx="11" hasCustomPrompt="1"/>
          </p:nvPr>
        </p:nvSpPr>
        <p:spPr>
          <a:xfrm>
            <a:off x="900113" y="3714750"/>
            <a:ext cx="7704137" cy="544513"/>
          </a:xfrm>
          <a:prstGeom prst="rect">
            <a:avLst/>
          </a:prstGeom>
        </p:spPr>
        <p:txBody>
          <a:bodyPr lIns="0" anchor="ctr"/>
          <a:lstStyle>
            <a:lvl1pPr marL="0" indent="0">
              <a:buNone/>
              <a:defRPr sz="1800" b="0" baseline="0">
                <a:solidFill>
                  <a:schemeClr val="bg1"/>
                </a:solidFill>
              </a:defRPr>
            </a:lvl1pPr>
          </a:lstStyle>
          <a:p>
            <a:pPr lvl="0"/>
            <a:r>
              <a:rPr lang="en-US" dirty="0" smtClean="0"/>
              <a:t>Click to edit Subtitle</a:t>
            </a:r>
            <a:endParaRPr lang="en-US" dirty="0"/>
          </a:p>
        </p:txBody>
      </p:sp>
    </p:spTree>
    <p:extLst>
      <p:ext uri="{BB962C8B-B14F-4D97-AF65-F5344CB8AC3E}">
        <p14:creationId xmlns:p14="http://schemas.microsoft.com/office/powerpoint/2010/main" val="2142575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ingle Title Bar">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00808"/>
            <a:ext cx="8229600" cy="394989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14" name="Text Placeholder 13"/>
          <p:cNvSpPr>
            <a:spLocks noGrp="1"/>
          </p:cNvSpPr>
          <p:nvPr>
            <p:ph type="body" sz="quarter" idx="13" hasCustomPrompt="1"/>
          </p:nvPr>
        </p:nvSpPr>
        <p:spPr>
          <a:xfrm>
            <a:off x="457200" y="868680"/>
            <a:ext cx="8229600" cy="360000"/>
          </a:xfrm>
        </p:spPr>
        <p:txBody>
          <a:bodyPr lIns="0">
            <a:noAutofit/>
          </a:bodyPr>
          <a:lstStyle>
            <a:lvl1pPr marL="0" indent="0">
              <a:lnSpc>
                <a:spcPct val="100000"/>
              </a:lnSpc>
              <a:buNone/>
              <a:defRPr sz="1200" b="1" i="1" baseline="0">
                <a:solidFill>
                  <a:schemeClr val="tx1"/>
                </a:solidFill>
              </a:defRPr>
            </a:lvl1pPr>
          </a:lstStyle>
          <a:p>
            <a:pPr lvl="0"/>
            <a:r>
              <a:rPr lang="en-CA" dirty="0" smtClean="0"/>
              <a:t>[Slide Title]</a:t>
            </a:r>
            <a:endParaRPr lang="en-CA" dirty="0"/>
          </a:p>
        </p:txBody>
      </p:sp>
      <p:sp>
        <p:nvSpPr>
          <p:cNvPr id="7" name="Text Placeholder 4"/>
          <p:cNvSpPr>
            <a:spLocks noGrp="1"/>
          </p:cNvSpPr>
          <p:nvPr>
            <p:ph type="body" sz="quarter" idx="15" hasCustomPrompt="1"/>
          </p:nvPr>
        </p:nvSpPr>
        <p:spPr>
          <a:xfrm>
            <a:off x="457200" y="1354480"/>
            <a:ext cx="8229600" cy="274320"/>
          </a:xfrm>
          <a:solidFill>
            <a:schemeClr val="tx2"/>
          </a:solidFill>
          <a:ln w="19050">
            <a:solidFill>
              <a:schemeClr val="tx2"/>
            </a:solidFill>
          </a:ln>
        </p:spPr>
        <p:txBody>
          <a:bodyPr anchor="ctr"/>
          <a:lstStyle>
            <a:lvl1pPr marL="0" indent="0" algn="ctr">
              <a:buNone/>
              <a:defRPr b="1" baseline="0">
                <a:solidFill>
                  <a:schemeClr val="bg1"/>
                </a:solidFill>
              </a:defRPr>
            </a:lvl1pPr>
          </a:lstStyle>
          <a:p>
            <a:pPr lvl="0"/>
            <a:r>
              <a:rPr lang="en-CA" dirty="0" smtClean="0"/>
              <a:t>[Title / Bar 1]</a:t>
            </a:r>
            <a:endParaRPr lang="en-CA" dirty="0"/>
          </a:p>
        </p:txBody>
      </p:sp>
      <p:sp>
        <p:nvSpPr>
          <p:cNvPr id="11" name="Title 1"/>
          <p:cNvSpPr>
            <a:spLocks noGrp="1"/>
          </p:cNvSpPr>
          <p:nvPr>
            <p:ph type="title" hasCustomPrompt="1"/>
          </p:nvPr>
        </p:nvSpPr>
        <p:spPr>
          <a:xfrm>
            <a:off x="457200" y="404664"/>
            <a:ext cx="8229600" cy="418058"/>
          </a:xfrm>
        </p:spPr>
        <p:txBody>
          <a:bodyPr>
            <a:noAutofit/>
          </a:bodyPr>
          <a:lstStyle>
            <a:lvl1pPr>
              <a:defRPr sz="2200" baseline="0"/>
            </a:lvl1pPr>
          </a:lstStyle>
          <a:p>
            <a:r>
              <a:rPr lang="en-US" dirty="0" smtClean="0"/>
              <a:t>[Presentation Section]</a:t>
            </a:r>
            <a:endParaRPr lang="en-CA" dirty="0"/>
          </a:p>
        </p:txBody>
      </p:sp>
      <p:sp>
        <p:nvSpPr>
          <p:cNvPr id="8" name="Text Placeholder 4"/>
          <p:cNvSpPr>
            <a:spLocks noGrp="1"/>
          </p:cNvSpPr>
          <p:nvPr>
            <p:ph type="body" sz="quarter" idx="14" hasCustomPrompt="1"/>
          </p:nvPr>
        </p:nvSpPr>
        <p:spPr>
          <a:xfrm>
            <a:off x="457200" y="6165305"/>
            <a:ext cx="5986463" cy="432346"/>
          </a:xfrm>
        </p:spPr>
        <p:txBody>
          <a:bodyPr lIns="0" anchor="b">
            <a:normAutofit/>
          </a:bodyPr>
          <a:lstStyle>
            <a:lvl1pPr marL="0" indent="0">
              <a:buNone/>
              <a:defRPr sz="700" i="1" baseline="0"/>
            </a:lvl1pPr>
          </a:lstStyle>
          <a:p>
            <a:pPr lvl="0"/>
            <a:r>
              <a:rPr lang="en-US" dirty="0" smtClean="0"/>
              <a:t>Click to add footnotes</a:t>
            </a:r>
            <a:endParaRPr lang="en-US" dirty="0"/>
          </a:p>
        </p:txBody>
      </p:sp>
    </p:spTree>
    <p:extLst>
      <p:ext uri="{BB962C8B-B14F-4D97-AF65-F5344CB8AC3E}">
        <p14:creationId xmlns:p14="http://schemas.microsoft.com/office/powerpoint/2010/main" val="17172466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Single Title Bar">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00809"/>
            <a:ext cx="8229600" cy="201622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14" name="Text Placeholder 13"/>
          <p:cNvSpPr>
            <a:spLocks noGrp="1"/>
          </p:cNvSpPr>
          <p:nvPr>
            <p:ph type="body" sz="quarter" idx="13" hasCustomPrompt="1"/>
          </p:nvPr>
        </p:nvSpPr>
        <p:spPr>
          <a:xfrm>
            <a:off x="457200" y="868680"/>
            <a:ext cx="8229600" cy="360000"/>
          </a:xfrm>
        </p:spPr>
        <p:txBody>
          <a:bodyPr lIns="0">
            <a:noAutofit/>
          </a:bodyPr>
          <a:lstStyle>
            <a:lvl1pPr marL="0" indent="0">
              <a:lnSpc>
                <a:spcPct val="100000"/>
              </a:lnSpc>
              <a:buNone/>
              <a:defRPr sz="1200" b="1" i="1" baseline="0">
                <a:solidFill>
                  <a:schemeClr val="tx1"/>
                </a:solidFill>
              </a:defRPr>
            </a:lvl1pPr>
          </a:lstStyle>
          <a:p>
            <a:pPr lvl="0"/>
            <a:r>
              <a:rPr lang="en-CA" dirty="0" smtClean="0"/>
              <a:t>[Slide Title]</a:t>
            </a:r>
            <a:endParaRPr lang="en-CA" dirty="0"/>
          </a:p>
        </p:txBody>
      </p:sp>
      <p:sp>
        <p:nvSpPr>
          <p:cNvPr id="7" name="Text Placeholder 4"/>
          <p:cNvSpPr>
            <a:spLocks noGrp="1"/>
          </p:cNvSpPr>
          <p:nvPr>
            <p:ph type="body" sz="quarter" idx="15" hasCustomPrompt="1"/>
          </p:nvPr>
        </p:nvSpPr>
        <p:spPr>
          <a:xfrm>
            <a:off x="457200" y="1354480"/>
            <a:ext cx="8229600" cy="274320"/>
          </a:xfrm>
          <a:solidFill>
            <a:schemeClr val="tx2"/>
          </a:solidFill>
          <a:ln w="19050">
            <a:solidFill>
              <a:schemeClr val="tx2"/>
            </a:solidFill>
          </a:ln>
        </p:spPr>
        <p:txBody>
          <a:bodyPr anchor="ctr"/>
          <a:lstStyle>
            <a:lvl1pPr marL="0" indent="0" algn="ctr">
              <a:buNone/>
              <a:defRPr b="1" baseline="0">
                <a:solidFill>
                  <a:schemeClr val="bg1"/>
                </a:solidFill>
              </a:defRPr>
            </a:lvl1pPr>
          </a:lstStyle>
          <a:p>
            <a:pPr lvl="0"/>
            <a:r>
              <a:rPr lang="en-CA" dirty="0" smtClean="0"/>
              <a:t>[Title / Bar 1]</a:t>
            </a:r>
            <a:endParaRPr lang="en-CA" dirty="0"/>
          </a:p>
        </p:txBody>
      </p:sp>
      <p:sp>
        <p:nvSpPr>
          <p:cNvPr id="11" name="Title 1"/>
          <p:cNvSpPr>
            <a:spLocks noGrp="1"/>
          </p:cNvSpPr>
          <p:nvPr>
            <p:ph type="title" hasCustomPrompt="1"/>
          </p:nvPr>
        </p:nvSpPr>
        <p:spPr>
          <a:xfrm>
            <a:off x="457200" y="404664"/>
            <a:ext cx="8229600" cy="418058"/>
          </a:xfrm>
        </p:spPr>
        <p:txBody>
          <a:bodyPr>
            <a:noAutofit/>
          </a:bodyPr>
          <a:lstStyle>
            <a:lvl1pPr>
              <a:defRPr sz="2200" baseline="0"/>
            </a:lvl1pPr>
          </a:lstStyle>
          <a:p>
            <a:r>
              <a:rPr lang="en-US" dirty="0" smtClean="0"/>
              <a:t>[Presentation Section]</a:t>
            </a:r>
            <a:endParaRPr lang="en-CA" dirty="0"/>
          </a:p>
        </p:txBody>
      </p:sp>
      <p:sp>
        <p:nvSpPr>
          <p:cNvPr id="8" name="Text Placeholder 4"/>
          <p:cNvSpPr>
            <a:spLocks noGrp="1"/>
          </p:cNvSpPr>
          <p:nvPr>
            <p:ph type="body" sz="quarter" idx="14" hasCustomPrompt="1"/>
          </p:nvPr>
        </p:nvSpPr>
        <p:spPr>
          <a:xfrm>
            <a:off x="457200" y="6165305"/>
            <a:ext cx="5986463" cy="432346"/>
          </a:xfrm>
        </p:spPr>
        <p:txBody>
          <a:bodyPr lIns="0" anchor="b">
            <a:normAutofit/>
          </a:bodyPr>
          <a:lstStyle>
            <a:lvl1pPr marL="0" indent="0">
              <a:buNone/>
              <a:defRPr sz="700" i="1" baseline="0"/>
            </a:lvl1pPr>
          </a:lstStyle>
          <a:p>
            <a:pPr lvl="0"/>
            <a:r>
              <a:rPr lang="en-US" dirty="0" smtClean="0"/>
              <a:t>Click to add footnotes</a:t>
            </a:r>
            <a:endParaRPr lang="en-US" dirty="0"/>
          </a:p>
        </p:txBody>
      </p:sp>
      <p:sp>
        <p:nvSpPr>
          <p:cNvPr id="9" name="Content Placeholder 2"/>
          <p:cNvSpPr>
            <a:spLocks noGrp="1"/>
          </p:cNvSpPr>
          <p:nvPr>
            <p:ph idx="16"/>
          </p:nvPr>
        </p:nvSpPr>
        <p:spPr>
          <a:xfrm>
            <a:off x="457200" y="4149081"/>
            <a:ext cx="8229600" cy="201622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10" name="Text Placeholder 4"/>
          <p:cNvSpPr>
            <a:spLocks noGrp="1"/>
          </p:cNvSpPr>
          <p:nvPr>
            <p:ph type="body" sz="quarter" idx="17" hasCustomPrompt="1"/>
          </p:nvPr>
        </p:nvSpPr>
        <p:spPr>
          <a:xfrm>
            <a:off x="457200" y="3802752"/>
            <a:ext cx="8229600" cy="274320"/>
          </a:xfrm>
          <a:solidFill>
            <a:schemeClr val="tx2"/>
          </a:solidFill>
          <a:ln w="19050">
            <a:solidFill>
              <a:schemeClr val="tx2"/>
            </a:solidFill>
          </a:ln>
        </p:spPr>
        <p:txBody>
          <a:bodyPr anchor="ctr"/>
          <a:lstStyle>
            <a:lvl1pPr marL="0" indent="0" algn="ctr">
              <a:buNone/>
              <a:defRPr b="1" baseline="0">
                <a:solidFill>
                  <a:schemeClr val="bg1"/>
                </a:solidFill>
              </a:defRPr>
            </a:lvl1pPr>
          </a:lstStyle>
          <a:p>
            <a:pPr lvl="0"/>
            <a:r>
              <a:rPr lang="en-CA" dirty="0" smtClean="0"/>
              <a:t>[Title / Bar 1]</a:t>
            </a:r>
            <a:endParaRPr lang="en-CA" dirty="0"/>
          </a:p>
        </p:txBody>
      </p:sp>
    </p:spTree>
    <p:extLst>
      <p:ext uri="{BB962C8B-B14F-4D97-AF65-F5344CB8AC3E}">
        <p14:creationId xmlns:p14="http://schemas.microsoft.com/office/powerpoint/2010/main" val="158509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ide by Side Bar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Autofit/>
          </a:bodyPr>
          <a:lstStyle>
            <a:lvl1pPr>
              <a:defRPr sz="2200" baseline="0"/>
            </a:lvl1pPr>
          </a:lstStyle>
          <a:p>
            <a:r>
              <a:rPr lang="en-US" dirty="0" smtClean="0"/>
              <a:t>[Presentation Section Title]</a:t>
            </a:r>
            <a:endParaRPr lang="en-CA" dirty="0"/>
          </a:p>
        </p:txBody>
      </p:sp>
      <p:sp>
        <p:nvSpPr>
          <p:cNvPr id="3" name="Content Placeholder 2"/>
          <p:cNvSpPr>
            <a:spLocks noGrp="1"/>
          </p:cNvSpPr>
          <p:nvPr>
            <p:ph idx="1"/>
          </p:nvPr>
        </p:nvSpPr>
        <p:spPr>
          <a:xfrm>
            <a:off x="457200" y="1782190"/>
            <a:ext cx="3909600" cy="422855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14" name="Text Placeholder 13"/>
          <p:cNvSpPr>
            <a:spLocks noGrp="1"/>
          </p:cNvSpPr>
          <p:nvPr>
            <p:ph type="body" sz="quarter" idx="13" hasCustomPrompt="1"/>
          </p:nvPr>
        </p:nvSpPr>
        <p:spPr>
          <a:xfrm>
            <a:off x="457200" y="868680"/>
            <a:ext cx="8229600" cy="360000"/>
          </a:xfrm>
        </p:spPr>
        <p:txBody>
          <a:bodyPr lIns="0">
            <a:noAutofit/>
          </a:bodyPr>
          <a:lstStyle>
            <a:lvl1pPr marL="0" indent="0">
              <a:lnSpc>
                <a:spcPct val="100000"/>
              </a:lnSpc>
              <a:buNone/>
              <a:defRPr sz="1200" b="1" i="1" baseline="0">
                <a:solidFill>
                  <a:schemeClr val="tx1"/>
                </a:solidFill>
              </a:defRPr>
            </a:lvl1pPr>
          </a:lstStyle>
          <a:p>
            <a:pPr lvl="0"/>
            <a:r>
              <a:rPr lang="en-CA" dirty="0" smtClean="0"/>
              <a:t>[Slide Title]</a:t>
            </a:r>
            <a:endParaRPr lang="en-CA" dirty="0"/>
          </a:p>
        </p:txBody>
      </p:sp>
      <p:sp>
        <p:nvSpPr>
          <p:cNvPr id="7" name="Content Placeholder 2"/>
          <p:cNvSpPr>
            <a:spLocks noGrp="1"/>
          </p:cNvSpPr>
          <p:nvPr>
            <p:ph idx="14"/>
          </p:nvPr>
        </p:nvSpPr>
        <p:spPr>
          <a:xfrm>
            <a:off x="4777200" y="1782190"/>
            <a:ext cx="3909600" cy="422855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5" name="Text Placeholder 4"/>
          <p:cNvSpPr>
            <a:spLocks noGrp="1"/>
          </p:cNvSpPr>
          <p:nvPr>
            <p:ph type="body" sz="quarter" idx="15" hasCustomPrompt="1"/>
          </p:nvPr>
        </p:nvSpPr>
        <p:spPr>
          <a:xfrm>
            <a:off x="457200" y="1353312"/>
            <a:ext cx="3898900" cy="274320"/>
          </a:xfrm>
          <a:solidFill>
            <a:schemeClr val="tx2"/>
          </a:solidFill>
          <a:ln w="19050">
            <a:solidFill>
              <a:schemeClr val="tx2"/>
            </a:solidFill>
          </a:ln>
        </p:spPr>
        <p:txBody>
          <a:bodyPr anchor="ctr"/>
          <a:lstStyle>
            <a:lvl1pPr marL="0" indent="0" algn="ctr">
              <a:buNone/>
              <a:defRPr b="1" baseline="0">
                <a:solidFill>
                  <a:schemeClr val="bg1"/>
                </a:solidFill>
              </a:defRPr>
            </a:lvl1pPr>
          </a:lstStyle>
          <a:p>
            <a:pPr lvl="0"/>
            <a:r>
              <a:rPr lang="en-CA" dirty="0" smtClean="0"/>
              <a:t>[Title Bar 1]</a:t>
            </a:r>
            <a:endParaRPr lang="en-CA" dirty="0"/>
          </a:p>
        </p:txBody>
      </p:sp>
      <p:sp>
        <p:nvSpPr>
          <p:cNvPr id="10" name="Text Placeholder 4"/>
          <p:cNvSpPr>
            <a:spLocks noGrp="1"/>
          </p:cNvSpPr>
          <p:nvPr>
            <p:ph type="body" sz="quarter" idx="16" hasCustomPrompt="1"/>
          </p:nvPr>
        </p:nvSpPr>
        <p:spPr>
          <a:xfrm>
            <a:off x="4787900" y="1353312"/>
            <a:ext cx="3898900" cy="274320"/>
          </a:xfrm>
          <a:solidFill>
            <a:schemeClr val="tx2"/>
          </a:solidFill>
          <a:ln w="19050">
            <a:solidFill>
              <a:schemeClr val="tx2"/>
            </a:solidFill>
          </a:ln>
        </p:spPr>
        <p:txBody>
          <a:bodyPr anchor="ctr"/>
          <a:lstStyle>
            <a:lvl1pPr marL="0" indent="0" algn="ctr">
              <a:buNone/>
              <a:defRPr b="1" baseline="0">
                <a:solidFill>
                  <a:schemeClr val="bg1"/>
                </a:solidFill>
              </a:defRPr>
            </a:lvl1pPr>
          </a:lstStyle>
          <a:p>
            <a:pPr lvl="0"/>
            <a:r>
              <a:rPr lang="en-CA" dirty="0" smtClean="0"/>
              <a:t>[Title Bar 2]</a:t>
            </a:r>
            <a:endParaRPr lang="en-CA" dirty="0"/>
          </a:p>
        </p:txBody>
      </p:sp>
      <p:sp>
        <p:nvSpPr>
          <p:cNvPr id="9" name="Text Placeholder 4"/>
          <p:cNvSpPr>
            <a:spLocks noGrp="1"/>
          </p:cNvSpPr>
          <p:nvPr>
            <p:ph type="body" sz="quarter" idx="17" hasCustomPrompt="1"/>
          </p:nvPr>
        </p:nvSpPr>
        <p:spPr>
          <a:xfrm>
            <a:off x="457200" y="6165305"/>
            <a:ext cx="5986463" cy="432346"/>
          </a:xfrm>
        </p:spPr>
        <p:txBody>
          <a:bodyPr lIns="0" anchor="b">
            <a:normAutofit/>
          </a:bodyPr>
          <a:lstStyle>
            <a:lvl1pPr marL="0" indent="0">
              <a:buNone/>
              <a:defRPr sz="700" i="1" baseline="0"/>
            </a:lvl1pPr>
          </a:lstStyle>
          <a:p>
            <a:pPr lvl="0"/>
            <a:r>
              <a:rPr lang="en-US" dirty="0" smtClean="0"/>
              <a:t>Click to add footnotes</a:t>
            </a:r>
            <a:endParaRPr lang="en-US" dirty="0"/>
          </a:p>
        </p:txBody>
      </p:sp>
    </p:spTree>
    <p:extLst>
      <p:ext uri="{BB962C8B-B14F-4D97-AF65-F5344CB8AC3E}">
        <p14:creationId xmlns:p14="http://schemas.microsoft.com/office/powerpoint/2010/main" val="144848273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Side by Side Bar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Autofit/>
          </a:bodyPr>
          <a:lstStyle>
            <a:lvl1pPr>
              <a:defRPr sz="2200" baseline="0"/>
            </a:lvl1pPr>
          </a:lstStyle>
          <a:p>
            <a:r>
              <a:rPr lang="en-US" dirty="0" smtClean="0"/>
              <a:t>[Presentation Section Title]</a:t>
            </a:r>
            <a:endParaRPr lang="en-CA" dirty="0"/>
          </a:p>
        </p:txBody>
      </p:sp>
      <p:sp>
        <p:nvSpPr>
          <p:cNvPr id="3" name="Content Placeholder 2"/>
          <p:cNvSpPr>
            <a:spLocks noGrp="1"/>
          </p:cNvSpPr>
          <p:nvPr>
            <p:ph idx="1"/>
          </p:nvPr>
        </p:nvSpPr>
        <p:spPr>
          <a:xfrm>
            <a:off x="457200" y="1782190"/>
            <a:ext cx="3909600" cy="4228557"/>
          </a:xfrm>
          <a:solidFill>
            <a:schemeClr val="bg2"/>
          </a:solidFill>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14" name="Text Placeholder 13"/>
          <p:cNvSpPr>
            <a:spLocks noGrp="1"/>
          </p:cNvSpPr>
          <p:nvPr>
            <p:ph type="body" sz="quarter" idx="13" hasCustomPrompt="1"/>
          </p:nvPr>
        </p:nvSpPr>
        <p:spPr>
          <a:xfrm>
            <a:off x="457200" y="868680"/>
            <a:ext cx="8229600" cy="360000"/>
          </a:xfrm>
        </p:spPr>
        <p:txBody>
          <a:bodyPr lIns="0">
            <a:noAutofit/>
          </a:bodyPr>
          <a:lstStyle>
            <a:lvl1pPr marL="0" indent="0">
              <a:lnSpc>
                <a:spcPct val="100000"/>
              </a:lnSpc>
              <a:buNone/>
              <a:defRPr sz="1200" b="1" i="1" baseline="0">
                <a:solidFill>
                  <a:schemeClr val="tx1"/>
                </a:solidFill>
              </a:defRPr>
            </a:lvl1pPr>
          </a:lstStyle>
          <a:p>
            <a:pPr lvl="0"/>
            <a:r>
              <a:rPr lang="en-CA" dirty="0" smtClean="0"/>
              <a:t>[Slide Title]</a:t>
            </a:r>
            <a:endParaRPr lang="en-CA" dirty="0"/>
          </a:p>
        </p:txBody>
      </p:sp>
      <p:sp>
        <p:nvSpPr>
          <p:cNvPr id="7" name="Content Placeholder 2"/>
          <p:cNvSpPr>
            <a:spLocks noGrp="1"/>
          </p:cNvSpPr>
          <p:nvPr>
            <p:ph idx="14"/>
          </p:nvPr>
        </p:nvSpPr>
        <p:spPr>
          <a:xfrm>
            <a:off x="4777200" y="1782190"/>
            <a:ext cx="3909600" cy="422855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5" name="Text Placeholder 4"/>
          <p:cNvSpPr>
            <a:spLocks noGrp="1"/>
          </p:cNvSpPr>
          <p:nvPr>
            <p:ph type="body" sz="quarter" idx="15" hasCustomPrompt="1"/>
          </p:nvPr>
        </p:nvSpPr>
        <p:spPr>
          <a:xfrm>
            <a:off x="457200" y="1353312"/>
            <a:ext cx="3898900" cy="274320"/>
          </a:xfrm>
          <a:solidFill>
            <a:schemeClr val="tx2"/>
          </a:solidFill>
          <a:ln w="19050">
            <a:solidFill>
              <a:schemeClr val="tx2"/>
            </a:solidFill>
          </a:ln>
        </p:spPr>
        <p:txBody>
          <a:bodyPr anchor="ctr"/>
          <a:lstStyle>
            <a:lvl1pPr marL="0" indent="0" algn="ctr">
              <a:buNone/>
              <a:defRPr b="1" baseline="0">
                <a:solidFill>
                  <a:schemeClr val="bg1"/>
                </a:solidFill>
              </a:defRPr>
            </a:lvl1pPr>
          </a:lstStyle>
          <a:p>
            <a:pPr lvl="0"/>
            <a:r>
              <a:rPr lang="en-CA" dirty="0" smtClean="0"/>
              <a:t>[Title Bar 1]</a:t>
            </a:r>
            <a:endParaRPr lang="en-CA" dirty="0"/>
          </a:p>
        </p:txBody>
      </p:sp>
      <p:sp>
        <p:nvSpPr>
          <p:cNvPr id="10" name="Text Placeholder 4"/>
          <p:cNvSpPr>
            <a:spLocks noGrp="1"/>
          </p:cNvSpPr>
          <p:nvPr>
            <p:ph type="body" sz="quarter" idx="16" hasCustomPrompt="1"/>
          </p:nvPr>
        </p:nvSpPr>
        <p:spPr>
          <a:xfrm>
            <a:off x="4787900" y="1353312"/>
            <a:ext cx="3898900" cy="274320"/>
          </a:xfrm>
          <a:solidFill>
            <a:schemeClr val="tx2"/>
          </a:solidFill>
          <a:ln w="19050">
            <a:solidFill>
              <a:schemeClr val="tx2"/>
            </a:solidFill>
          </a:ln>
        </p:spPr>
        <p:txBody>
          <a:bodyPr anchor="ctr"/>
          <a:lstStyle>
            <a:lvl1pPr marL="0" indent="0" algn="ctr">
              <a:buNone/>
              <a:defRPr b="1" baseline="0">
                <a:solidFill>
                  <a:schemeClr val="bg1"/>
                </a:solidFill>
              </a:defRPr>
            </a:lvl1pPr>
          </a:lstStyle>
          <a:p>
            <a:pPr lvl="0"/>
            <a:r>
              <a:rPr lang="en-CA" dirty="0" smtClean="0"/>
              <a:t>[Title Bar 2]</a:t>
            </a:r>
            <a:endParaRPr lang="en-CA" dirty="0"/>
          </a:p>
        </p:txBody>
      </p:sp>
      <p:sp>
        <p:nvSpPr>
          <p:cNvPr id="9" name="Text Placeholder 4"/>
          <p:cNvSpPr>
            <a:spLocks noGrp="1"/>
          </p:cNvSpPr>
          <p:nvPr>
            <p:ph type="body" sz="quarter" idx="17" hasCustomPrompt="1"/>
          </p:nvPr>
        </p:nvSpPr>
        <p:spPr>
          <a:xfrm>
            <a:off x="457200" y="6165305"/>
            <a:ext cx="5986463" cy="432346"/>
          </a:xfrm>
        </p:spPr>
        <p:txBody>
          <a:bodyPr lIns="0" anchor="b">
            <a:normAutofit/>
          </a:bodyPr>
          <a:lstStyle>
            <a:lvl1pPr marL="0" indent="0">
              <a:buNone/>
              <a:defRPr sz="700" i="1" baseline="0"/>
            </a:lvl1pPr>
          </a:lstStyle>
          <a:p>
            <a:pPr lvl="0"/>
            <a:r>
              <a:rPr lang="en-US" dirty="0" smtClean="0"/>
              <a:t>Click to add footnotes</a:t>
            </a:r>
            <a:endParaRPr lang="en-US" dirty="0"/>
          </a:p>
        </p:txBody>
      </p:sp>
    </p:spTree>
    <p:extLst>
      <p:ext uri="{BB962C8B-B14F-4D97-AF65-F5344CB8AC3E}">
        <p14:creationId xmlns:p14="http://schemas.microsoft.com/office/powerpoint/2010/main" val="59208646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ide by Side Bar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Autofit/>
          </a:bodyPr>
          <a:lstStyle>
            <a:lvl1pPr>
              <a:defRPr sz="2200" baseline="0"/>
            </a:lvl1pPr>
          </a:lstStyle>
          <a:p>
            <a:r>
              <a:rPr lang="en-US" dirty="0" smtClean="0"/>
              <a:t>[Presentation Section Title]</a:t>
            </a:r>
            <a:endParaRPr lang="en-CA" dirty="0"/>
          </a:p>
        </p:txBody>
      </p:sp>
      <p:sp>
        <p:nvSpPr>
          <p:cNvPr id="3" name="Content Placeholder 2"/>
          <p:cNvSpPr>
            <a:spLocks noGrp="1"/>
          </p:cNvSpPr>
          <p:nvPr>
            <p:ph idx="1"/>
          </p:nvPr>
        </p:nvSpPr>
        <p:spPr>
          <a:xfrm>
            <a:off x="457200" y="1782191"/>
            <a:ext cx="3909600" cy="179082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14" name="Text Placeholder 13"/>
          <p:cNvSpPr>
            <a:spLocks noGrp="1"/>
          </p:cNvSpPr>
          <p:nvPr>
            <p:ph type="body" sz="quarter" idx="13" hasCustomPrompt="1"/>
          </p:nvPr>
        </p:nvSpPr>
        <p:spPr>
          <a:xfrm>
            <a:off x="457200" y="868680"/>
            <a:ext cx="8229600" cy="360000"/>
          </a:xfrm>
        </p:spPr>
        <p:txBody>
          <a:bodyPr lIns="0">
            <a:noAutofit/>
          </a:bodyPr>
          <a:lstStyle>
            <a:lvl1pPr marL="0" indent="0">
              <a:lnSpc>
                <a:spcPct val="100000"/>
              </a:lnSpc>
              <a:buNone/>
              <a:defRPr sz="1200" b="1" i="1" baseline="0">
                <a:solidFill>
                  <a:schemeClr val="tx1"/>
                </a:solidFill>
              </a:defRPr>
            </a:lvl1pPr>
          </a:lstStyle>
          <a:p>
            <a:pPr lvl="0"/>
            <a:r>
              <a:rPr lang="en-CA" dirty="0" smtClean="0"/>
              <a:t>[Slide Title]</a:t>
            </a:r>
            <a:endParaRPr lang="en-CA" dirty="0"/>
          </a:p>
        </p:txBody>
      </p:sp>
      <p:sp>
        <p:nvSpPr>
          <p:cNvPr id="7" name="Content Placeholder 2"/>
          <p:cNvSpPr>
            <a:spLocks noGrp="1"/>
          </p:cNvSpPr>
          <p:nvPr>
            <p:ph idx="14"/>
          </p:nvPr>
        </p:nvSpPr>
        <p:spPr>
          <a:xfrm>
            <a:off x="4777200" y="1782191"/>
            <a:ext cx="3909600" cy="179082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5" name="Text Placeholder 4"/>
          <p:cNvSpPr>
            <a:spLocks noGrp="1"/>
          </p:cNvSpPr>
          <p:nvPr>
            <p:ph type="body" sz="quarter" idx="15" hasCustomPrompt="1"/>
          </p:nvPr>
        </p:nvSpPr>
        <p:spPr>
          <a:xfrm>
            <a:off x="457200" y="1353312"/>
            <a:ext cx="3898900" cy="274320"/>
          </a:xfrm>
          <a:solidFill>
            <a:schemeClr val="tx2"/>
          </a:solidFill>
          <a:ln w="19050">
            <a:solidFill>
              <a:schemeClr val="tx2"/>
            </a:solidFill>
          </a:ln>
        </p:spPr>
        <p:txBody>
          <a:bodyPr anchor="ctr"/>
          <a:lstStyle>
            <a:lvl1pPr marL="0" indent="0" algn="ctr">
              <a:buNone/>
              <a:defRPr b="1" baseline="0">
                <a:solidFill>
                  <a:schemeClr val="bg1"/>
                </a:solidFill>
              </a:defRPr>
            </a:lvl1pPr>
          </a:lstStyle>
          <a:p>
            <a:pPr lvl="0"/>
            <a:r>
              <a:rPr lang="en-CA" dirty="0" smtClean="0"/>
              <a:t>[Title Bar 1]</a:t>
            </a:r>
            <a:endParaRPr lang="en-CA" dirty="0"/>
          </a:p>
        </p:txBody>
      </p:sp>
      <p:sp>
        <p:nvSpPr>
          <p:cNvPr id="10" name="Text Placeholder 4"/>
          <p:cNvSpPr>
            <a:spLocks noGrp="1"/>
          </p:cNvSpPr>
          <p:nvPr>
            <p:ph type="body" sz="quarter" idx="16" hasCustomPrompt="1"/>
          </p:nvPr>
        </p:nvSpPr>
        <p:spPr>
          <a:xfrm>
            <a:off x="4787900" y="1353312"/>
            <a:ext cx="3898900" cy="274320"/>
          </a:xfrm>
          <a:solidFill>
            <a:schemeClr val="tx2"/>
          </a:solidFill>
          <a:ln w="19050">
            <a:solidFill>
              <a:schemeClr val="tx2"/>
            </a:solidFill>
          </a:ln>
        </p:spPr>
        <p:txBody>
          <a:bodyPr anchor="ctr"/>
          <a:lstStyle>
            <a:lvl1pPr marL="0" indent="0" algn="ctr">
              <a:buNone/>
              <a:defRPr b="1" baseline="0">
                <a:solidFill>
                  <a:schemeClr val="bg1"/>
                </a:solidFill>
              </a:defRPr>
            </a:lvl1pPr>
          </a:lstStyle>
          <a:p>
            <a:pPr lvl="0"/>
            <a:r>
              <a:rPr lang="en-CA" dirty="0" smtClean="0"/>
              <a:t>[Title Bar 2]</a:t>
            </a:r>
            <a:endParaRPr lang="en-CA" dirty="0"/>
          </a:p>
        </p:txBody>
      </p:sp>
      <p:sp>
        <p:nvSpPr>
          <p:cNvPr id="9" name="Text Placeholder 4"/>
          <p:cNvSpPr>
            <a:spLocks noGrp="1"/>
          </p:cNvSpPr>
          <p:nvPr>
            <p:ph type="body" sz="quarter" idx="17" hasCustomPrompt="1"/>
          </p:nvPr>
        </p:nvSpPr>
        <p:spPr>
          <a:xfrm>
            <a:off x="457200" y="6165305"/>
            <a:ext cx="5986463" cy="432346"/>
          </a:xfrm>
        </p:spPr>
        <p:txBody>
          <a:bodyPr lIns="0" anchor="b">
            <a:normAutofit/>
          </a:bodyPr>
          <a:lstStyle>
            <a:lvl1pPr marL="0" indent="0">
              <a:buNone/>
              <a:defRPr sz="700" i="1" baseline="0"/>
            </a:lvl1pPr>
          </a:lstStyle>
          <a:p>
            <a:pPr lvl="0"/>
            <a:r>
              <a:rPr lang="en-US" dirty="0" smtClean="0"/>
              <a:t>Click to add footnotes</a:t>
            </a:r>
            <a:endParaRPr lang="en-US" dirty="0"/>
          </a:p>
        </p:txBody>
      </p:sp>
      <p:sp>
        <p:nvSpPr>
          <p:cNvPr id="11" name="Content Placeholder 2"/>
          <p:cNvSpPr>
            <a:spLocks noGrp="1"/>
          </p:cNvSpPr>
          <p:nvPr>
            <p:ph idx="18"/>
          </p:nvPr>
        </p:nvSpPr>
        <p:spPr>
          <a:xfrm>
            <a:off x="457200" y="4126528"/>
            <a:ext cx="3909600" cy="179082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12" name="Content Placeholder 2"/>
          <p:cNvSpPr>
            <a:spLocks noGrp="1"/>
          </p:cNvSpPr>
          <p:nvPr>
            <p:ph idx="19"/>
          </p:nvPr>
        </p:nvSpPr>
        <p:spPr>
          <a:xfrm>
            <a:off x="4777200" y="4126528"/>
            <a:ext cx="3909600" cy="179082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13" name="Text Placeholder 4"/>
          <p:cNvSpPr>
            <a:spLocks noGrp="1"/>
          </p:cNvSpPr>
          <p:nvPr>
            <p:ph type="body" sz="quarter" idx="20" hasCustomPrompt="1"/>
          </p:nvPr>
        </p:nvSpPr>
        <p:spPr>
          <a:xfrm>
            <a:off x="457200" y="3697649"/>
            <a:ext cx="3898900" cy="274320"/>
          </a:xfrm>
          <a:solidFill>
            <a:schemeClr val="tx2"/>
          </a:solidFill>
          <a:ln w="19050">
            <a:solidFill>
              <a:schemeClr val="tx2"/>
            </a:solidFill>
          </a:ln>
        </p:spPr>
        <p:txBody>
          <a:bodyPr anchor="ctr"/>
          <a:lstStyle>
            <a:lvl1pPr marL="0" indent="0" algn="ctr">
              <a:buNone/>
              <a:defRPr b="1" baseline="0">
                <a:solidFill>
                  <a:schemeClr val="bg1"/>
                </a:solidFill>
              </a:defRPr>
            </a:lvl1pPr>
          </a:lstStyle>
          <a:p>
            <a:pPr lvl="0"/>
            <a:r>
              <a:rPr lang="en-CA" dirty="0" smtClean="0"/>
              <a:t>[Title Bar 1]</a:t>
            </a:r>
            <a:endParaRPr lang="en-CA" dirty="0"/>
          </a:p>
        </p:txBody>
      </p:sp>
      <p:sp>
        <p:nvSpPr>
          <p:cNvPr id="15" name="Text Placeholder 4"/>
          <p:cNvSpPr>
            <a:spLocks noGrp="1"/>
          </p:cNvSpPr>
          <p:nvPr>
            <p:ph type="body" sz="quarter" idx="21" hasCustomPrompt="1"/>
          </p:nvPr>
        </p:nvSpPr>
        <p:spPr>
          <a:xfrm>
            <a:off x="4787900" y="3697649"/>
            <a:ext cx="3898900" cy="274320"/>
          </a:xfrm>
          <a:solidFill>
            <a:schemeClr val="tx2"/>
          </a:solidFill>
          <a:ln w="19050">
            <a:solidFill>
              <a:schemeClr val="tx2"/>
            </a:solidFill>
          </a:ln>
        </p:spPr>
        <p:txBody>
          <a:bodyPr anchor="ctr"/>
          <a:lstStyle>
            <a:lvl1pPr marL="0" indent="0" algn="ctr">
              <a:buNone/>
              <a:defRPr b="1" baseline="0">
                <a:solidFill>
                  <a:schemeClr val="bg1"/>
                </a:solidFill>
              </a:defRPr>
            </a:lvl1pPr>
          </a:lstStyle>
          <a:p>
            <a:pPr lvl="0"/>
            <a:r>
              <a:rPr lang="en-CA" dirty="0" smtClean="0"/>
              <a:t>[Title Bar 2]</a:t>
            </a:r>
            <a:endParaRPr lang="en-CA" dirty="0"/>
          </a:p>
        </p:txBody>
      </p:sp>
    </p:spTree>
    <p:extLst>
      <p:ext uri="{BB962C8B-B14F-4D97-AF65-F5344CB8AC3E}">
        <p14:creationId xmlns:p14="http://schemas.microsoft.com/office/powerpoint/2010/main" val="169816869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Side by Side Bar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Autofit/>
          </a:bodyPr>
          <a:lstStyle>
            <a:lvl1pPr>
              <a:defRPr sz="2200" baseline="0"/>
            </a:lvl1pPr>
          </a:lstStyle>
          <a:p>
            <a:r>
              <a:rPr lang="en-US" dirty="0" smtClean="0"/>
              <a:t>[Presentation Section Title]</a:t>
            </a:r>
            <a:endParaRPr lang="en-CA" dirty="0"/>
          </a:p>
        </p:txBody>
      </p:sp>
      <p:sp>
        <p:nvSpPr>
          <p:cNvPr id="3" name="Content Placeholder 2"/>
          <p:cNvSpPr>
            <a:spLocks noGrp="1"/>
          </p:cNvSpPr>
          <p:nvPr>
            <p:ph idx="1"/>
          </p:nvPr>
        </p:nvSpPr>
        <p:spPr>
          <a:xfrm>
            <a:off x="457200" y="1782190"/>
            <a:ext cx="3909600" cy="41351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14" name="Text Placeholder 13"/>
          <p:cNvSpPr>
            <a:spLocks noGrp="1"/>
          </p:cNvSpPr>
          <p:nvPr>
            <p:ph type="body" sz="quarter" idx="13" hasCustomPrompt="1"/>
          </p:nvPr>
        </p:nvSpPr>
        <p:spPr>
          <a:xfrm>
            <a:off x="457200" y="868680"/>
            <a:ext cx="8229600" cy="360000"/>
          </a:xfrm>
        </p:spPr>
        <p:txBody>
          <a:bodyPr lIns="0">
            <a:noAutofit/>
          </a:bodyPr>
          <a:lstStyle>
            <a:lvl1pPr marL="0" indent="0">
              <a:lnSpc>
                <a:spcPct val="100000"/>
              </a:lnSpc>
              <a:buNone/>
              <a:defRPr sz="1200" b="1" i="1" baseline="0">
                <a:solidFill>
                  <a:schemeClr val="tx1"/>
                </a:solidFill>
              </a:defRPr>
            </a:lvl1pPr>
          </a:lstStyle>
          <a:p>
            <a:pPr lvl="0"/>
            <a:r>
              <a:rPr lang="en-CA" dirty="0" smtClean="0"/>
              <a:t>[Slide Title]</a:t>
            </a:r>
            <a:endParaRPr lang="en-CA" dirty="0"/>
          </a:p>
        </p:txBody>
      </p:sp>
      <p:sp>
        <p:nvSpPr>
          <p:cNvPr id="7" name="Content Placeholder 2"/>
          <p:cNvSpPr>
            <a:spLocks noGrp="1"/>
          </p:cNvSpPr>
          <p:nvPr>
            <p:ph idx="14"/>
          </p:nvPr>
        </p:nvSpPr>
        <p:spPr>
          <a:xfrm>
            <a:off x="4777200" y="1782191"/>
            <a:ext cx="3909600" cy="179082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5" name="Text Placeholder 4"/>
          <p:cNvSpPr>
            <a:spLocks noGrp="1"/>
          </p:cNvSpPr>
          <p:nvPr>
            <p:ph type="body" sz="quarter" idx="15" hasCustomPrompt="1"/>
          </p:nvPr>
        </p:nvSpPr>
        <p:spPr>
          <a:xfrm>
            <a:off x="457200" y="1353312"/>
            <a:ext cx="3898900" cy="274320"/>
          </a:xfrm>
          <a:solidFill>
            <a:schemeClr val="tx2"/>
          </a:solidFill>
          <a:ln w="19050">
            <a:solidFill>
              <a:schemeClr val="tx2"/>
            </a:solidFill>
          </a:ln>
        </p:spPr>
        <p:txBody>
          <a:bodyPr anchor="ctr"/>
          <a:lstStyle>
            <a:lvl1pPr marL="0" indent="0" algn="ctr">
              <a:buNone/>
              <a:defRPr b="1" baseline="0">
                <a:solidFill>
                  <a:schemeClr val="bg1"/>
                </a:solidFill>
              </a:defRPr>
            </a:lvl1pPr>
          </a:lstStyle>
          <a:p>
            <a:pPr lvl="0"/>
            <a:r>
              <a:rPr lang="en-CA" dirty="0" smtClean="0"/>
              <a:t>[Title Bar 1]</a:t>
            </a:r>
            <a:endParaRPr lang="en-CA" dirty="0"/>
          </a:p>
        </p:txBody>
      </p:sp>
      <p:sp>
        <p:nvSpPr>
          <p:cNvPr id="10" name="Text Placeholder 4"/>
          <p:cNvSpPr>
            <a:spLocks noGrp="1"/>
          </p:cNvSpPr>
          <p:nvPr>
            <p:ph type="body" sz="quarter" idx="16" hasCustomPrompt="1"/>
          </p:nvPr>
        </p:nvSpPr>
        <p:spPr>
          <a:xfrm>
            <a:off x="4787900" y="1353312"/>
            <a:ext cx="3898900" cy="274320"/>
          </a:xfrm>
          <a:solidFill>
            <a:schemeClr val="tx2"/>
          </a:solidFill>
          <a:ln w="19050">
            <a:solidFill>
              <a:schemeClr val="tx2"/>
            </a:solidFill>
          </a:ln>
        </p:spPr>
        <p:txBody>
          <a:bodyPr anchor="ctr"/>
          <a:lstStyle>
            <a:lvl1pPr marL="0" indent="0" algn="ctr">
              <a:buNone/>
              <a:defRPr b="1" baseline="0">
                <a:solidFill>
                  <a:schemeClr val="bg1"/>
                </a:solidFill>
              </a:defRPr>
            </a:lvl1pPr>
          </a:lstStyle>
          <a:p>
            <a:pPr lvl="0"/>
            <a:r>
              <a:rPr lang="en-CA" dirty="0" smtClean="0"/>
              <a:t>[Title Bar 2]</a:t>
            </a:r>
            <a:endParaRPr lang="en-CA" dirty="0"/>
          </a:p>
        </p:txBody>
      </p:sp>
      <p:sp>
        <p:nvSpPr>
          <p:cNvPr id="9" name="Text Placeholder 4"/>
          <p:cNvSpPr>
            <a:spLocks noGrp="1"/>
          </p:cNvSpPr>
          <p:nvPr>
            <p:ph type="body" sz="quarter" idx="17" hasCustomPrompt="1"/>
          </p:nvPr>
        </p:nvSpPr>
        <p:spPr>
          <a:xfrm>
            <a:off x="457200" y="6165305"/>
            <a:ext cx="5986463" cy="432346"/>
          </a:xfrm>
        </p:spPr>
        <p:txBody>
          <a:bodyPr lIns="0" anchor="b">
            <a:normAutofit/>
          </a:bodyPr>
          <a:lstStyle>
            <a:lvl1pPr marL="0" indent="0">
              <a:buNone/>
              <a:defRPr sz="700" i="1" baseline="0"/>
            </a:lvl1pPr>
          </a:lstStyle>
          <a:p>
            <a:pPr lvl="0"/>
            <a:r>
              <a:rPr lang="en-US" dirty="0" smtClean="0"/>
              <a:t>Click to add footnotes</a:t>
            </a:r>
            <a:endParaRPr lang="en-US" dirty="0"/>
          </a:p>
        </p:txBody>
      </p:sp>
      <p:sp>
        <p:nvSpPr>
          <p:cNvPr id="12" name="Content Placeholder 2"/>
          <p:cNvSpPr>
            <a:spLocks noGrp="1"/>
          </p:cNvSpPr>
          <p:nvPr>
            <p:ph idx="19"/>
          </p:nvPr>
        </p:nvSpPr>
        <p:spPr>
          <a:xfrm>
            <a:off x="4777200" y="4126528"/>
            <a:ext cx="3909600" cy="179082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15" name="Text Placeholder 4"/>
          <p:cNvSpPr>
            <a:spLocks noGrp="1"/>
          </p:cNvSpPr>
          <p:nvPr>
            <p:ph type="body" sz="quarter" idx="21" hasCustomPrompt="1"/>
          </p:nvPr>
        </p:nvSpPr>
        <p:spPr>
          <a:xfrm>
            <a:off x="4787900" y="3697649"/>
            <a:ext cx="3898900" cy="274320"/>
          </a:xfrm>
          <a:solidFill>
            <a:schemeClr val="tx2"/>
          </a:solidFill>
          <a:ln w="19050">
            <a:solidFill>
              <a:schemeClr val="tx2"/>
            </a:solidFill>
          </a:ln>
        </p:spPr>
        <p:txBody>
          <a:bodyPr anchor="ctr"/>
          <a:lstStyle>
            <a:lvl1pPr marL="0" indent="0" algn="ctr">
              <a:buNone/>
              <a:defRPr b="1" baseline="0">
                <a:solidFill>
                  <a:schemeClr val="bg1"/>
                </a:solidFill>
              </a:defRPr>
            </a:lvl1pPr>
          </a:lstStyle>
          <a:p>
            <a:pPr lvl="0"/>
            <a:r>
              <a:rPr lang="en-CA" dirty="0" smtClean="0"/>
              <a:t>[Title Bar 2]</a:t>
            </a:r>
            <a:endParaRPr lang="en-CA" dirty="0"/>
          </a:p>
        </p:txBody>
      </p:sp>
    </p:spTree>
    <p:extLst>
      <p:ext uri="{BB962C8B-B14F-4D97-AF65-F5344CB8AC3E}">
        <p14:creationId xmlns:p14="http://schemas.microsoft.com/office/powerpoint/2010/main" val="133193355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Side by Side Bar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Autofit/>
          </a:bodyPr>
          <a:lstStyle>
            <a:lvl1pPr>
              <a:defRPr sz="2200" baseline="0"/>
            </a:lvl1pPr>
          </a:lstStyle>
          <a:p>
            <a:r>
              <a:rPr lang="en-US" dirty="0" smtClean="0"/>
              <a:t>[Presentation Section Title]</a:t>
            </a:r>
            <a:endParaRPr lang="en-CA" dirty="0"/>
          </a:p>
        </p:txBody>
      </p:sp>
      <p:sp>
        <p:nvSpPr>
          <p:cNvPr id="3" name="Content Placeholder 2"/>
          <p:cNvSpPr>
            <a:spLocks noGrp="1"/>
          </p:cNvSpPr>
          <p:nvPr>
            <p:ph idx="1"/>
          </p:nvPr>
        </p:nvSpPr>
        <p:spPr>
          <a:xfrm>
            <a:off x="457200" y="1782191"/>
            <a:ext cx="3909600" cy="179082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14" name="Text Placeholder 13"/>
          <p:cNvSpPr>
            <a:spLocks noGrp="1"/>
          </p:cNvSpPr>
          <p:nvPr>
            <p:ph type="body" sz="quarter" idx="13" hasCustomPrompt="1"/>
          </p:nvPr>
        </p:nvSpPr>
        <p:spPr>
          <a:xfrm>
            <a:off x="457200" y="868680"/>
            <a:ext cx="8229600" cy="360000"/>
          </a:xfrm>
        </p:spPr>
        <p:txBody>
          <a:bodyPr lIns="0">
            <a:noAutofit/>
          </a:bodyPr>
          <a:lstStyle>
            <a:lvl1pPr marL="0" indent="0">
              <a:lnSpc>
                <a:spcPct val="100000"/>
              </a:lnSpc>
              <a:buNone/>
              <a:defRPr sz="1200" b="1" i="1" baseline="0">
                <a:solidFill>
                  <a:schemeClr val="tx1"/>
                </a:solidFill>
              </a:defRPr>
            </a:lvl1pPr>
          </a:lstStyle>
          <a:p>
            <a:pPr lvl="0"/>
            <a:r>
              <a:rPr lang="en-CA" dirty="0" smtClean="0"/>
              <a:t>[Slide Title]</a:t>
            </a:r>
            <a:endParaRPr lang="en-CA" dirty="0"/>
          </a:p>
        </p:txBody>
      </p:sp>
      <p:sp>
        <p:nvSpPr>
          <p:cNvPr id="7" name="Content Placeholder 2"/>
          <p:cNvSpPr>
            <a:spLocks noGrp="1"/>
          </p:cNvSpPr>
          <p:nvPr>
            <p:ph idx="14"/>
          </p:nvPr>
        </p:nvSpPr>
        <p:spPr>
          <a:xfrm>
            <a:off x="4777200" y="1782191"/>
            <a:ext cx="3909600" cy="179082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5" name="Text Placeholder 4"/>
          <p:cNvSpPr>
            <a:spLocks noGrp="1"/>
          </p:cNvSpPr>
          <p:nvPr>
            <p:ph type="body" sz="quarter" idx="15" hasCustomPrompt="1"/>
          </p:nvPr>
        </p:nvSpPr>
        <p:spPr>
          <a:xfrm>
            <a:off x="457200" y="1353312"/>
            <a:ext cx="3898900" cy="274320"/>
          </a:xfrm>
          <a:solidFill>
            <a:schemeClr val="tx2"/>
          </a:solidFill>
          <a:ln w="19050">
            <a:solidFill>
              <a:schemeClr val="tx2"/>
            </a:solidFill>
          </a:ln>
        </p:spPr>
        <p:txBody>
          <a:bodyPr anchor="ctr"/>
          <a:lstStyle>
            <a:lvl1pPr marL="0" indent="0" algn="ctr">
              <a:buNone/>
              <a:defRPr b="1" baseline="0">
                <a:solidFill>
                  <a:schemeClr val="bg1"/>
                </a:solidFill>
              </a:defRPr>
            </a:lvl1pPr>
          </a:lstStyle>
          <a:p>
            <a:pPr lvl="0"/>
            <a:r>
              <a:rPr lang="en-CA" dirty="0" smtClean="0"/>
              <a:t>[Title Bar 1]</a:t>
            </a:r>
            <a:endParaRPr lang="en-CA" dirty="0"/>
          </a:p>
        </p:txBody>
      </p:sp>
      <p:sp>
        <p:nvSpPr>
          <p:cNvPr id="10" name="Text Placeholder 4"/>
          <p:cNvSpPr>
            <a:spLocks noGrp="1"/>
          </p:cNvSpPr>
          <p:nvPr>
            <p:ph type="body" sz="quarter" idx="16" hasCustomPrompt="1"/>
          </p:nvPr>
        </p:nvSpPr>
        <p:spPr>
          <a:xfrm>
            <a:off x="4787900" y="1353312"/>
            <a:ext cx="3898900" cy="274320"/>
          </a:xfrm>
          <a:solidFill>
            <a:schemeClr val="tx2"/>
          </a:solidFill>
          <a:ln w="19050">
            <a:solidFill>
              <a:schemeClr val="tx2"/>
            </a:solidFill>
          </a:ln>
        </p:spPr>
        <p:txBody>
          <a:bodyPr anchor="ctr"/>
          <a:lstStyle>
            <a:lvl1pPr marL="0" indent="0" algn="ctr">
              <a:buNone/>
              <a:defRPr b="1" baseline="0">
                <a:solidFill>
                  <a:schemeClr val="bg1"/>
                </a:solidFill>
              </a:defRPr>
            </a:lvl1pPr>
          </a:lstStyle>
          <a:p>
            <a:pPr lvl="0"/>
            <a:r>
              <a:rPr lang="en-CA" dirty="0" smtClean="0"/>
              <a:t>[Title Bar 2]</a:t>
            </a:r>
            <a:endParaRPr lang="en-CA" dirty="0"/>
          </a:p>
        </p:txBody>
      </p:sp>
      <p:sp>
        <p:nvSpPr>
          <p:cNvPr id="9" name="Text Placeholder 4"/>
          <p:cNvSpPr>
            <a:spLocks noGrp="1"/>
          </p:cNvSpPr>
          <p:nvPr>
            <p:ph type="body" sz="quarter" idx="17" hasCustomPrompt="1"/>
          </p:nvPr>
        </p:nvSpPr>
        <p:spPr>
          <a:xfrm>
            <a:off x="457200" y="6165305"/>
            <a:ext cx="5986463" cy="432346"/>
          </a:xfrm>
        </p:spPr>
        <p:txBody>
          <a:bodyPr lIns="0" anchor="b">
            <a:normAutofit/>
          </a:bodyPr>
          <a:lstStyle>
            <a:lvl1pPr marL="0" indent="0">
              <a:buNone/>
              <a:defRPr sz="700" i="1" baseline="0"/>
            </a:lvl1pPr>
          </a:lstStyle>
          <a:p>
            <a:pPr lvl="0"/>
            <a:r>
              <a:rPr lang="en-US" dirty="0" smtClean="0"/>
              <a:t>Click to add footnotes</a:t>
            </a:r>
            <a:endParaRPr lang="en-US" dirty="0"/>
          </a:p>
        </p:txBody>
      </p:sp>
      <p:sp>
        <p:nvSpPr>
          <p:cNvPr id="11" name="Content Placeholder 2"/>
          <p:cNvSpPr>
            <a:spLocks noGrp="1"/>
          </p:cNvSpPr>
          <p:nvPr>
            <p:ph idx="18"/>
          </p:nvPr>
        </p:nvSpPr>
        <p:spPr>
          <a:xfrm>
            <a:off x="457200" y="4126528"/>
            <a:ext cx="8229600" cy="179082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13" name="Text Placeholder 4"/>
          <p:cNvSpPr>
            <a:spLocks noGrp="1"/>
          </p:cNvSpPr>
          <p:nvPr>
            <p:ph type="body" sz="quarter" idx="20" hasCustomPrompt="1"/>
          </p:nvPr>
        </p:nvSpPr>
        <p:spPr>
          <a:xfrm>
            <a:off x="457198" y="3697649"/>
            <a:ext cx="8229600" cy="274320"/>
          </a:xfrm>
          <a:solidFill>
            <a:schemeClr val="tx2"/>
          </a:solidFill>
          <a:ln w="19050">
            <a:solidFill>
              <a:schemeClr val="tx2"/>
            </a:solidFill>
          </a:ln>
        </p:spPr>
        <p:txBody>
          <a:bodyPr anchor="ctr"/>
          <a:lstStyle>
            <a:lvl1pPr marL="0" indent="0" algn="ctr">
              <a:buNone/>
              <a:defRPr b="1" baseline="0">
                <a:solidFill>
                  <a:schemeClr val="bg1"/>
                </a:solidFill>
              </a:defRPr>
            </a:lvl1pPr>
          </a:lstStyle>
          <a:p>
            <a:pPr lvl="0"/>
            <a:r>
              <a:rPr lang="en-CA" dirty="0" smtClean="0"/>
              <a:t>[Title Bar 1]</a:t>
            </a:r>
            <a:endParaRPr lang="en-CA" dirty="0"/>
          </a:p>
        </p:txBody>
      </p:sp>
    </p:spTree>
    <p:extLst>
      <p:ext uri="{BB962C8B-B14F-4D97-AF65-F5344CB8AC3E}">
        <p14:creationId xmlns:p14="http://schemas.microsoft.com/office/powerpoint/2010/main" val="206180016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24392836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1.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04664"/>
            <a:ext cx="8229600" cy="418058"/>
          </a:xfrm>
          <a:prstGeom prst="rect">
            <a:avLst/>
          </a:prstGeom>
        </p:spPr>
        <p:txBody>
          <a:bodyPr vert="horz" lIns="0" tIns="45720" rIns="91440" bIns="45720" rtlCol="0" anchor="ctr">
            <a:noAutofit/>
          </a:bodyPr>
          <a:lstStyle/>
          <a:p>
            <a:r>
              <a:rPr lang="en-US" dirty="0" smtClean="0"/>
              <a:t>Click to edit Master title style</a:t>
            </a:r>
            <a:endParaRPr lang="en-CA" dirty="0"/>
          </a:p>
        </p:txBody>
      </p:sp>
      <p:sp>
        <p:nvSpPr>
          <p:cNvPr id="3" name="Text Placeholder 2"/>
          <p:cNvSpPr>
            <a:spLocks noGrp="1"/>
          </p:cNvSpPr>
          <p:nvPr>
            <p:ph type="body" idx="1"/>
          </p:nvPr>
        </p:nvSpPr>
        <p:spPr>
          <a:xfrm>
            <a:off x="457200" y="1495325"/>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grpSp>
        <p:nvGrpSpPr>
          <p:cNvPr id="21" name="Group 20"/>
          <p:cNvGrpSpPr>
            <a:grpSpLocks noChangeAspect="1"/>
          </p:cNvGrpSpPr>
          <p:nvPr userDrawn="1"/>
        </p:nvGrpSpPr>
        <p:grpSpPr>
          <a:xfrm>
            <a:off x="6542709" y="6269353"/>
            <a:ext cx="2108543" cy="360000"/>
            <a:chOff x="1187624" y="2383385"/>
            <a:chExt cx="6768752" cy="1333647"/>
          </a:xfrm>
        </p:grpSpPr>
        <p:pic>
          <p:nvPicPr>
            <p:cNvPr id="22" name="Picture 21" descr="CRC Logo.jpg"/>
            <p:cNvPicPr>
              <a:picLocks noChangeAspect="1"/>
            </p:cNvPicPr>
            <p:nvPr userDrawn="1"/>
          </p:nvPicPr>
          <p:blipFill>
            <a:blip r:embed="rId12" cstate="print"/>
            <a:stretch>
              <a:fillRect/>
            </a:stretch>
          </p:blipFill>
          <p:spPr>
            <a:xfrm>
              <a:off x="1187624" y="2383385"/>
              <a:ext cx="1008112" cy="1333647"/>
            </a:xfrm>
            <a:prstGeom prst="rect">
              <a:avLst/>
            </a:prstGeom>
          </p:spPr>
        </p:pic>
        <p:pic>
          <p:nvPicPr>
            <p:cNvPr id="23" name="Picture 9" descr="wic-logo-1"/>
            <p:cNvPicPr>
              <a:picLocks noChangeAspect="1" noChangeArrowheads="1"/>
            </p:cNvPicPr>
            <p:nvPr userDrawn="1"/>
          </p:nvPicPr>
          <p:blipFill>
            <a:blip r:embed="rId13" cstate="print"/>
            <a:srcRect/>
            <a:stretch>
              <a:fillRect/>
            </a:stretch>
          </p:blipFill>
          <p:spPr bwMode="auto">
            <a:xfrm>
              <a:off x="2211460" y="2671417"/>
              <a:ext cx="5744916" cy="780949"/>
            </a:xfrm>
            <a:prstGeom prst="rect">
              <a:avLst/>
            </a:prstGeom>
            <a:noFill/>
            <a:ln w="9525">
              <a:noFill/>
              <a:miter lim="800000"/>
              <a:headEnd/>
              <a:tailEnd/>
            </a:ln>
          </p:spPr>
        </p:pic>
      </p:grpSp>
      <p:cxnSp>
        <p:nvCxnSpPr>
          <p:cNvPr id="5" name="Straight Connector 4"/>
          <p:cNvCxnSpPr/>
          <p:nvPr userDrawn="1"/>
        </p:nvCxnSpPr>
        <p:spPr>
          <a:xfrm>
            <a:off x="457200" y="822722"/>
            <a:ext cx="82296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6597352"/>
            <a:ext cx="5987008"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pic>
        <p:nvPicPr>
          <p:cNvPr id="2050" name="Picture 2" descr="http://sleekmoney.com/logos/ambarella-inc-logo.jp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7837798" y="369418"/>
            <a:ext cx="813454" cy="4104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1142998"/>
      </p:ext>
    </p:extLst>
  </p:cSld>
  <p:clrMap bg1="lt1" tx1="dk1" bg2="lt2" tx2="dk2" accent1="accent1" accent2="accent2" accent3="accent3" accent4="accent4" accent5="accent5" accent6="accent6" hlink="hlink" folHlink="folHlink"/>
  <p:sldLayoutIdLst>
    <p:sldLayoutId id="2147483650" r:id="rId1"/>
    <p:sldLayoutId id="2147483663" r:id="rId2"/>
    <p:sldLayoutId id="2147483675" r:id="rId3"/>
    <p:sldLayoutId id="2147483662" r:id="rId4"/>
    <p:sldLayoutId id="2147483678" r:id="rId5"/>
    <p:sldLayoutId id="2147483676" r:id="rId6"/>
    <p:sldLayoutId id="2147483679" r:id="rId7"/>
    <p:sldLayoutId id="2147483677" r:id="rId8"/>
    <p:sldLayoutId id="2147483672" r:id="rId9"/>
    <p:sldLayoutId id="2147483680" r:id="rId10"/>
  </p:sldLayoutIdLst>
  <p:timing>
    <p:tnLst>
      <p:par>
        <p:cTn id="1" dur="indefinite" restart="never" nodeType="tmRoot"/>
      </p:par>
    </p:tnLst>
  </p:timing>
  <p:txStyles>
    <p:titleStyle>
      <a:lvl1pPr algn="l" defTabSz="914400" rtl="0" eaLnBrk="1" latinLnBrk="0" hangingPunct="1">
        <a:spcBef>
          <a:spcPct val="0"/>
        </a:spcBef>
        <a:buNone/>
        <a:defRPr sz="2200" b="1" kern="1200">
          <a:solidFill>
            <a:schemeClr val="tx1"/>
          </a:solidFill>
          <a:latin typeface="+mj-lt"/>
          <a:ea typeface="+mj-ea"/>
          <a:cs typeface="+mj-cs"/>
        </a:defRPr>
      </a:lvl1pPr>
    </p:titleStyle>
    <p:bodyStyle>
      <a:lvl1pPr marL="342900" indent="-342900" algn="l" defTabSz="914400" rtl="0" eaLnBrk="1" latinLnBrk="0" hangingPunct="1">
        <a:lnSpc>
          <a:spcPct val="130000"/>
        </a:lnSpc>
        <a:spcBef>
          <a:spcPct val="20000"/>
        </a:spcBef>
        <a:buClr>
          <a:schemeClr val="tx2"/>
        </a:buClr>
        <a:buFont typeface="Wingdings" pitchFamily="2" charset="2"/>
        <a:buChar char="§"/>
        <a:defRPr sz="1100" kern="1200">
          <a:solidFill>
            <a:schemeClr val="tx1">
              <a:lumMod val="50000"/>
            </a:schemeClr>
          </a:solidFill>
          <a:latin typeface="+mj-lt"/>
          <a:ea typeface="+mn-ea"/>
          <a:cs typeface="+mn-cs"/>
        </a:defRPr>
      </a:lvl1pPr>
      <a:lvl2pPr marL="742950" indent="-285750" algn="l" defTabSz="914400" rtl="0" eaLnBrk="1" latinLnBrk="0" hangingPunct="1">
        <a:lnSpc>
          <a:spcPct val="130000"/>
        </a:lnSpc>
        <a:spcBef>
          <a:spcPct val="20000"/>
        </a:spcBef>
        <a:buClr>
          <a:schemeClr val="bg1">
            <a:lumMod val="50000"/>
          </a:schemeClr>
        </a:buClr>
        <a:buFont typeface="Arial" pitchFamily="34" charset="0"/>
        <a:buChar char="–"/>
        <a:defRPr sz="1100" kern="1200">
          <a:solidFill>
            <a:schemeClr val="tx1">
              <a:lumMod val="50000"/>
            </a:schemeClr>
          </a:solidFill>
          <a:latin typeface="+mj-lt"/>
          <a:ea typeface="+mn-ea"/>
          <a:cs typeface="+mn-cs"/>
        </a:defRPr>
      </a:lvl2pPr>
      <a:lvl3pPr marL="1143000" indent="-228600" algn="l" defTabSz="914400" rtl="0" eaLnBrk="1" latinLnBrk="0" hangingPunct="1">
        <a:lnSpc>
          <a:spcPct val="130000"/>
        </a:lnSpc>
        <a:spcBef>
          <a:spcPct val="20000"/>
        </a:spcBef>
        <a:buFont typeface="Arial" pitchFamily="34" charset="0"/>
        <a:buChar char="•"/>
        <a:defRPr sz="1100" kern="1200">
          <a:solidFill>
            <a:schemeClr val="tx1">
              <a:lumMod val="50000"/>
            </a:schemeClr>
          </a:solidFill>
          <a:latin typeface="+mj-lt"/>
          <a:ea typeface="+mn-ea"/>
          <a:cs typeface="+mn-cs"/>
        </a:defRPr>
      </a:lvl3pPr>
      <a:lvl4pPr marL="1600200" indent="-228600" algn="l" defTabSz="914400" rtl="0" eaLnBrk="1" latinLnBrk="0" hangingPunct="1">
        <a:lnSpc>
          <a:spcPct val="130000"/>
        </a:lnSpc>
        <a:spcBef>
          <a:spcPct val="20000"/>
        </a:spcBef>
        <a:buFont typeface="Courier New" pitchFamily="49" charset="0"/>
        <a:buChar char="o"/>
        <a:defRPr sz="1100" kern="1200">
          <a:solidFill>
            <a:schemeClr val="tx1">
              <a:lumMod val="50000"/>
            </a:schemeClr>
          </a:solidFill>
          <a:latin typeface="+mj-lt"/>
          <a:ea typeface="+mn-ea"/>
          <a:cs typeface="+mn-cs"/>
        </a:defRPr>
      </a:lvl4pPr>
      <a:lvl5pPr marL="2057400" indent="-228600" algn="l" defTabSz="914400" rtl="0" eaLnBrk="1" latinLnBrk="0" hangingPunct="1">
        <a:lnSpc>
          <a:spcPct val="130000"/>
        </a:lnSpc>
        <a:spcBef>
          <a:spcPct val="20000"/>
        </a:spcBef>
        <a:buFont typeface="Wingdings" pitchFamily="2" charset="2"/>
        <a:buChar char="§"/>
        <a:defRPr sz="1100" kern="1200">
          <a:solidFill>
            <a:schemeClr val="tx1">
              <a:lumMod val="50000"/>
            </a:schemeClr>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1" name="Group 20"/>
          <p:cNvGrpSpPr>
            <a:grpSpLocks noChangeAspect="1"/>
          </p:cNvGrpSpPr>
          <p:nvPr userDrawn="1"/>
        </p:nvGrpSpPr>
        <p:grpSpPr>
          <a:xfrm>
            <a:off x="899592" y="6021288"/>
            <a:ext cx="2925264" cy="499442"/>
            <a:chOff x="1187624" y="2383385"/>
            <a:chExt cx="6768752" cy="1333647"/>
          </a:xfrm>
        </p:grpSpPr>
        <p:pic>
          <p:nvPicPr>
            <p:cNvPr id="22" name="Picture 21" descr="CRC Logo.jpg"/>
            <p:cNvPicPr>
              <a:picLocks noChangeAspect="1"/>
            </p:cNvPicPr>
            <p:nvPr userDrawn="1"/>
          </p:nvPicPr>
          <p:blipFill>
            <a:blip r:embed="rId3" cstate="print"/>
            <a:stretch>
              <a:fillRect/>
            </a:stretch>
          </p:blipFill>
          <p:spPr>
            <a:xfrm>
              <a:off x="1187624" y="2383385"/>
              <a:ext cx="1008112" cy="1333647"/>
            </a:xfrm>
            <a:prstGeom prst="rect">
              <a:avLst/>
            </a:prstGeom>
          </p:spPr>
        </p:pic>
        <p:pic>
          <p:nvPicPr>
            <p:cNvPr id="23" name="Picture 9" descr="wic-logo-1"/>
            <p:cNvPicPr>
              <a:picLocks noChangeAspect="1" noChangeArrowheads="1"/>
            </p:cNvPicPr>
            <p:nvPr userDrawn="1"/>
          </p:nvPicPr>
          <p:blipFill>
            <a:blip r:embed="rId4" cstate="print"/>
            <a:srcRect/>
            <a:stretch>
              <a:fillRect/>
            </a:stretch>
          </p:blipFill>
          <p:spPr bwMode="auto">
            <a:xfrm>
              <a:off x="2211460" y="2671417"/>
              <a:ext cx="5744916" cy="780949"/>
            </a:xfrm>
            <a:prstGeom prst="rect">
              <a:avLst/>
            </a:prstGeom>
            <a:noFill/>
            <a:ln w="9525">
              <a:noFill/>
              <a:miter lim="800000"/>
              <a:headEnd/>
              <a:tailEnd/>
            </a:ln>
          </p:spPr>
        </p:pic>
      </p:grpSp>
    </p:spTree>
    <p:extLst>
      <p:ext uri="{BB962C8B-B14F-4D97-AF65-F5344CB8AC3E}">
        <p14:creationId xmlns:p14="http://schemas.microsoft.com/office/powerpoint/2010/main" val="1244251956"/>
      </p:ext>
    </p:extLst>
  </p:cSld>
  <p:clrMap bg1="lt1" tx1="dk1" bg2="lt2" tx2="dk2" accent1="accent1" accent2="accent2" accent3="accent3" accent4="accent4" accent5="accent5" accent6="accent6" hlink="hlink" folHlink="folHlink"/>
  <p:sldLayoutIdLst>
    <p:sldLayoutId id="2147483674" r:id="rId1"/>
  </p:sldLayoutIdLst>
  <p:timing>
    <p:tnLst>
      <p:par>
        <p:cTn id="1" dur="indefinite" restart="never" nodeType="tmRoot"/>
      </p:par>
    </p:tnLst>
  </p:timing>
  <p:txStyles>
    <p:titleStyle>
      <a:lvl1pPr algn="l" defTabSz="914400" rtl="0" eaLnBrk="1" latinLnBrk="0" hangingPunct="1">
        <a:spcBef>
          <a:spcPct val="0"/>
        </a:spcBef>
        <a:buNone/>
        <a:defRPr sz="2200" b="1"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tx2"/>
        </a:buClr>
        <a:buFont typeface="Wingdings" pitchFamily="2" charset="2"/>
        <a:buChar char="§"/>
        <a:defRPr sz="1100" kern="1200">
          <a:solidFill>
            <a:schemeClr val="tx1">
              <a:lumMod val="50000"/>
            </a:schemeClr>
          </a:solidFill>
          <a:latin typeface="+mj-lt"/>
          <a:ea typeface="+mn-ea"/>
          <a:cs typeface="+mn-cs"/>
        </a:defRPr>
      </a:lvl1pPr>
      <a:lvl2pPr marL="742950" indent="-285750" algn="l" defTabSz="914400" rtl="0" eaLnBrk="1" latinLnBrk="0" hangingPunct="1">
        <a:spcBef>
          <a:spcPct val="20000"/>
        </a:spcBef>
        <a:buClr>
          <a:schemeClr val="bg1">
            <a:lumMod val="50000"/>
          </a:schemeClr>
        </a:buClr>
        <a:buFont typeface="Arial" pitchFamily="34" charset="0"/>
        <a:buChar char="–"/>
        <a:defRPr sz="1100" kern="1200">
          <a:solidFill>
            <a:schemeClr val="tx1">
              <a:lumMod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tx1">
              <a:lumMod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100" kern="1200">
          <a:solidFill>
            <a:schemeClr val="tx1">
              <a:lumMod val="50000"/>
            </a:schemeClr>
          </a:solidFill>
          <a:latin typeface="+mj-lt"/>
          <a:ea typeface="+mn-ea"/>
          <a:cs typeface="+mn-cs"/>
        </a:defRPr>
      </a:lvl4pPr>
      <a:lvl5pPr marL="2057400" indent="-228600" algn="l" defTabSz="914400" rtl="0" eaLnBrk="1" latinLnBrk="0" hangingPunct="1">
        <a:spcBef>
          <a:spcPct val="20000"/>
        </a:spcBef>
        <a:buFont typeface="Wingdings" pitchFamily="2" charset="2"/>
        <a:buChar char="§"/>
        <a:defRPr sz="1100" kern="1200">
          <a:solidFill>
            <a:schemeClr val="tx1">
              <a:lumMod val="50000"/>
            </a:schemeClr>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5" Type="http://schemas.openxmlformats.org/officeDocument/2006/relationships/image" Target="../media/image8.png"/><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3.xml"/><Relationship Id="rId5" Type="http://schemas.openxmlformats.org/officeDocument/2006/relationships/image" Target="../media/image14.emf"/><Relationship Id="rId4" Type="http://schemas.openxmlformats.org/officeDocument/2006/relationships/image" Target="../media/image13.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Sell Presentation	</a:t>
            </a:r>
            <a:endParaRPr lang="en-US" dirty="0"/>
          </a:p>
        </p:txBody>
      </p:sp>
      <p:sp>
        <p:nvSpPr>
          <p:cNvPr id="9" name="Text Placeholder 2"/>
          <p:cNvSpPr txBox="1">
            <a:spLocks/>
          </p:cNvSpPr>
          <p:nvPr/>
        </p:nvSpPr>
        <p:spPr>
          <a:xfrm>
            <a:off x="900113" y="4545137"/>
            <a:ext cx="7704137" cy="900087"/>
          </a:xfrm>
          <a:prstGeom prst="rect">
            <a:avLst/>
          </a:prstGeom>
        </p:spPr>
        <p:txBody>
          <a:bodyPr lIns="0" anchor="ctr"/>
          <a:lstStyle>
            <a:lvl1pPr marL="0" indent="0" algn="l" defTabSz="914400" rtl="0" eaLnBrk="1" latinLnBrk="0" hangingPunct="1">
              <a:spcBef>
                <a:spcPct val="20000"/>
              </a:spcBef>
              <a:buClr>
                <a:schemeClr val="tx2"/>
              </a:buClr>
              <a:buFont typeface="Wingdings" pitchFamily="2" charset="2"/>
              <a:buNone/>
              <a:defRPr sz="1800" b="0" kern="1200" baseline="0">
                <a:solidFill>
                  <a:schemeClr val="bg1"/>
                </a:solidFill>
                <a:latin typeface="+mj-lt"/>
                <a:ea typeface="+mn-ea"/>
                <a:cs typeface="+mn-cs"/>
              </a:defRPr>
            </a:lvl1pPr>
            <a:lvl2pPr marL="742950" indent="-285750" algn="l" defTabSz="914400" rtl="0" eaLnBrk="1" latinLnBrk="0" hangingPunct="1">
              <a:spcBef>
                <a:spcPct val="20000"/>
              </a:spcBef>
              <a:buClr>
                <a:schemeClr val="bg1">
                  <a:lumMod val="50000"/>
                </a:schemeClr>
              </a:buClr>
              <a:buFont typeface="Arial" pitchFamily="34" charset="0"/>
              <a:buChar char="–"/>
              <a:defRPr sz="1100" kern="1200">
                <a:solidFill>
                  <a:schemeClr val="tx1">
                    <a:lumMod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tx1">
                    <a:lumMod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100" kern="1200">
                <a:solidFill>
                  <a:schemeClr val="tx1">
                    <a:lumMod val="50000"/>
                  </a:schemeClr>
                </a:solidFill>
                <a:latin typeface="+mj-lt"/>
                <a:ea typeface="+mn-ea"/>
                <a:cs typeface="+mn-cs"/>
              </a:defRPr>
            </a:lvl4pPr>
            <a:lvl5pPr marL="2057400" indent="-228600" algn="l" defTabSz="914400" rtl="0" eaLnBrk="1" latinLnBrk="0" hangingPunct="1">
              <a:spcBef>
                <a:spcPct val="20000"/>
              </a:spcBef>
              <a:buFont typeface="Wingdings" pitchFamily="2" charset="2"/>
              <a:buChar char="§"/>
              <a:defRPr sz="1100" kern="1200">
                <a:solidFill>
                  <a:schemeClr val="tx1">
                    <a:lumMod val="50000"/>
                  </a:schemeClr>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400" dirty="0" smtClean="0">
                <a:solidFill>
                  <a:srgbClr val="515151"/>
                </a:solidFill>
              </a:rPr>
              <a:t>TMT</a:t>
            </a:r>
          </a:p>
          <a:p>
            <a:r>
              <a:rPr lang="en-US" sz="1400" dirty="0" smtClean="0">
                <a:solidFill>
                  <a:srgbClr val="515151"/>
                </a:solidFill>
              </a:rPr>
              <a:t>Alan </a:t>
            </a:r>
            <a:r>
              <a:rPr lang="en-US" sz="1400" dirty="0" err="1" smtClean="0">
                <a:solidFill>
                  <a:srgbClr val="515151"/>
                </a:solidFill>
              </a:rPr>
              <a:t>Michaan</a:t>
            </a:r>
            <a:r>
              <a:rPr lang="en-US" sz="1400" dirty="0" smtClean="0">
                <a:solidFill>
                  <a:srgbClr val="515151"/>
                </a:solidFill>
              </a:rPr>
              <a:t>, Andrew </a:t>
            </a:r>
            <a:r>
              <a:rPr lang="en-US" sz="1400" dirty="0" err="1" smtClean="0">
                <a:solidFill>
                  <a:srgbClr val="515151"/>
                </a:solidFill>
              </a:rPr>
              <a:t>Shon</a:t>
            </a:r>
            <a:r>
              <a:rPr lang="en-US" sz="1400" dirty="0" smtClean="0">
                <a:solidFill>
                  <a:srgbClr val="515151"/>
                </a:solidFill>
              </a:rPr>
              <a:t>, </a:t>
            </a:r>
            <a:r>
              <a:rPr lang="en-US" sz="1400" dirty="0" err="1" smtClean="0">
                <a:solidFill>
                  <a:srgbClr val="515151"/>
                </a:solidFill>
              </a:rPr>
              <a:t>Cailan</a:t>
            </a:r>
            <a:r>
              <a:rPr lang="en-US" sz="1400" dirty="0" smtClean="0">
                <a:solidFill>
                  <a:srgbClr val="515151"/>
                </a:solidFill>
              </a:rPr>
              <a:t> Ashcroft, David </a:t>
            </a:r>
            <a:r>
              <a:rPr lang="en-US" sz="1400" dirty="0" err="1" smtClean="0">
                <a:solidFill>
                  <a:srgbClr val="515151"/>
                </a:solidFill>
              </a:rPr>
              <a:t>Tsui</a:t>
            </a:r>
            <a:r>
              <a:rPr lang="en-US" sz="1400" dirty="0" smtClean="0">
                <a:solidFill>
                  <a:srgbClr val="515151"/>
                </a:solidFill>
              </a:rPr>
              <a:t>, Diana Fu and Mikhail </a:t>
            </a:r>
            <a:r>
              <a:rPr lang="en-US" sz="1400" dirty="0" err="1" smtClean="0">
                <a:solidFill>
                  <a:srgbClr val="515151"/>
                </a:solidFill>
              </a:rPr>
              <a:t>Stepanov</a:t>
            </a:r>
            <a:endParaRPr lang="en-US" sz="1400" dirty="0" smtClean="0">
              <a:solidFill>
                <a:srgbClr val="515151"/>
              </a:solidFill>
            </a:endParaRPr>
          </a:p>
          <a:p>
            <a:r>
              <a:rPr lang="en-US" sz="1400" dirty="0" smtClean="0">
                <a:solidFill>
                  <a:srgbClr val="515151"/>
                </a:solidFill>
              </a:rPr>
              <a:t>March 11</a:t>
            </a:r>
            <a:r>
              <a:rPr lang="en-US" sz="1400" baseline="30000" dirty="0" smtClean="0">
                <a:solidFill>
                  <a:srgbClr val="515151"/>
                </a:solidFill>
              </a:rPr>
              <a:t>th</a:t>
            </a:r>
            <a:r>
              <a:rPr lang="en-US" sz="1400" dirty="0" smtClean="0">
                <a:solidFill>
                  <a:srgbClr val="515151"/>
                </a:solidFill>
              </a:rPr>
              <a:t>, 2015</a:t>
            </a:r>
            <a:endParaRPr lang="en-US" sz="1400" dirty="0">
              <a:solidFill>
                <a:srgbClr val="515151"/>
              </a:solidFill>
            </a:endParaRPr>
          </a:p>
        </p:txBody>
      </p:sp>
      <p:pic>
        <p:nvPicPr>
          <p:cNvPr id="1026" name="Picture 2" descr="http://sleekmoney.com/logos/ambarella-inc-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0113" y="2251496"/>
            <a:ext cx="2308994" cy="11651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39432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External Analysis</a:t>
            </a:r>
            <a:endParaRPr lang="en-CA" dirty="0"/>
          </a:p>
        </p:txBody>
      </p:sp>
      <p:sp>
        <p:nvSpPr>
          <p:cNvPr id="4" name="Text Placeholder 3"/>
          <p:cNvSpPr>
            <a:spLocks noGrp="1"/>
          </p:cNvSpPr>
          <p:nvPr>
            <p:ph type="body" sz="quarter" idx="13"/>
          </p:nvPr>
        </p:nvSpPr>
        <p:spPr/>
        <p:txBody>
          <a:bodyPr/>
          <a:lstStyle/>
          <a:p>
            <a:r>
              <a:rPr lang="en-CA" sz="1600" dirty="0" smtClean="0"/>
              <a:t>Overview and industry trends in Ambarella’s end </a:t>
            </a:r>
            <a:r>
              <a:rPr lang="en-CA" sz="1600" dirty="0"/>
              <a:t>m</a:t>
            </a:r>
            <a:r>
              <a:rPr lang="en-CA" sz="1600" dirty="0" smtClean="0"/>
              <a:t>arkets</a:t>
            </a:r>
            <a:endParaRPr lang="en-CA" sz="1600" dirty="0"/>
          </a:p>
        </p:txBody>
      </p:sp>
      <p:sp>
        <p:nvSpPr>
          <p:cNvPr id="8" name="Text Placeholder 7"/>
          <p:cNvSpPr>
            <a:spLocks noGrp="1"/>
          </p:cNvSpPr>
          <p:nvPr>
            <p:ph type="body" sz="quarter" idx="17"/>
          </p:nvPr>
        </p:nvSpPr>
        <p:spPr/>
        <p:txBody>
          <a:bodyPr/>
          <a:lstStyle/>
          <a:p>
            <a:endParaRPr lang="en-CA"/>
          </a:p>
        </p:txBody>
      </p:sp>
      <p:sp>
        <p:nvSpPr>
          <p:cNvPr id="10" name="Content Placeholder 2"/>
          <p:cNvSpPr>
            <a:spLocks noGrp="1"/>
          </p:cNvSpPr>
          <p:nvPr>
            <p:ph idx="1"/>
          </p:nvPr>
        </p:nvSpPr>
        <p:spPr>
          <a:xfrm>
            <a:off x="2689448" y="1857525"/>
            <a:ext cx="4330824" cy="995412"/>
          </a:xfrm>
        </p:spPr>
        <p:txBody>
          <a:bodyPr>
            <a:normAutofit/>
          </a:bodyPr>
          <a:lstStyle/>
          <a:p>
            <a:r>
              <a:rPr lang="en-CA" sz="1400" dirty="0" smtClean="0"/>
              <a:t>There are concerns regarding the  supply chains’ capabilities to continuously generate new UHD content &amp; services for consumers</a:t>
            </a:r>
            <a:endParaRPr lang="en-CA" sz="1400" dirty="0"/>
          </a:p>
          <a:p>
            <a:pPr marL="0" indent="0">
              <a:buNone/>
            </a:pPr>
            <a:endParaRPr lang="en-CA" sz="1400" dirty="0" smtClean="0"/>
          </a:p>
          <a:p>
            <a:endParaRPr lang="en-CA" sz="1400" dirty="0"/>
          </a:p>
        </p:txBody>
      </p:sp>
      <p:sp>
        <p:nvSpPr>
          <p:cNvPr id="3" name="Text Placeholder 2"/>
          <p:cNvSpPr>
            <a:spLocks noGrp="1"/>
          </p:cNvSpPr>
          <p:nvPr>
            <p:ph type="body" sz="quarter" idx="16"/>
          </p:nvPr>
        </p:nvSpPr>
        <p:spPr>
          <a:xfrm>
            <a:off x="457200" y="1353312"/>
            <a:ext cx="8229600" cy="274320"/>
          </a:xfrm>
        </p:spPr>
        <p:txBody>
          <a:bodyPr>
            <a:noAutofit/>
          </a:bodyPr>
          <a:lstStyle/>
          <a:p>
            <a:r>
              <a:rPr lang="en-CA" sz="1400" smtClean="0"/>
              <a:t>End </a:t>
            </a:r>
            <a:r>
              <a:rPr lang="en-CA" sz="1400" dirty="0"/>
              <a:t>Markets </a:t>
            </a:r>
            <a:r>
              <a:rPr lang="en-CA" sz="1400" dirty="0" smtClean="0"/>
              <a:t>Show </a:t>
            </a:r>
            <a:r>
              <a:rPr lang="en-CA" sz="1400" dirty="0"/>
              <a:t>P</a:t>
            </a:r>
            <a:r>
              <a:rPr lang="en-CA" sz="1400" dirty="0" smtClean="0"/>
              <a:t>otential </a:t>
            </a:r>
            <a:r>
              <a:rPr lang="en-CA" sz="1400" dirty="0"/>
              <a:t>- </a:t>
            </a:r>
            <a:r>
              <a:rPr lang="en-CA" sz="1400" dirty="0" smtClean="0"/>
              <a:t>But </a:t>
            </a:r>
            <a:r>
              <a:rPr lang="en-CA" sz="1400" dirty="0"/>
              <a:t>W</a:t>
            </a:r>
            <a:r>
              <a:rPr lang="en-CA" sz="1400" dirty="0" smtClean="0"/>
              <a:t>hen</a:t>
            </a:r>
            <a:r>
              <a:rPr lang="en-CA" sz="1400" dirty="0"/>
              <a:t>? </a:t>
            </a:r>
          </a:p>
        </p:txBody>
      </p:sp>
      <p:pic>
        <p:nvPicPr>
          <p:cNvPr id="5" name="Picture 4"/>
          <p:cNvPicPr>
            <a:picLocks noChangeAspect="1"/>
          </p:cNvPicPr>
          <p:nvPr/>
        </p:nvPicPr>
        <p:blipFill>
          <a:blip r:embed="rId2"/>
          <a:stretch>
            <a:fillRect/>
          </a:stretch>
        </p:blipFill>
        <p:spPr>
          <a:xfrm>
            <a:off x="7300636" y="3978664"/>
            <a:ext cx="1059401" cy="952927"/>
          </a:xfrm>
          <a:prstGeom prst="rect">
            <a:avLst/>
          </a:prstGeom>
        </p:spPr>
      </p:pic>
      <p:pic>
        <p:nvPicPr>
          <p:cNvPr id="9" name="Picture 8"/>
          <p:cNvPicPr>
            <a:picLocks noChangeAspect="1"/>
          </p:cNvPicPr>
          <p:nvPr/>
        </p:nvPicPr>
        <p:blipFill>
          <a:blip r:embed="rId3"/>
          <a:stretch>
            <a:fillRect/>
          </a:stretch>
        </p:blipFill>
        <p:spPr>
          <a:xfrm>
            <a:off x="7289987" y="2910969"/>
            <a:ext cx="1080698" cy="992220"/>
          </a:xfrm>
          <a:prstGeom prst="rect">
            <a:avLst/>
          </a:prstGeom>
        </p:spPr>
      </p:pic>
      <p:pic>
        <p:nvPicPr>
          <p:cNvPr id="1026" name="Picture 2" descr="http://www.bhphotovideo.com/images/images2500x2500/107800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89714" y="5108708"/>
            <a:ext cx="881247" cy="881247"/>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p:cNvPicPr>
            <a:picLocks noChangeAspect="1"/>
          </p:cNvPicPr>
          <p:nvPr/>
        </p:nvPicPr>
        <p:blipFill>
          <a:blip r:embed="rId5"/>
          <a:stretch>
            <a:fillRect/>
          </a:stretch>
        </p:blipFill>
        <p:spPr>
          <a:xfrm>
            <a:off x="7164288" y="2007300"/>
            <a:ext cx="1383489" cy="611153"/>
          </a:xfrm>
          <a:prstGeom prst="rect">
            <a:avLst/>
          </a:prstGeom>
        </p:spPr>
      </p:pic>
      <p:sp>
        <p:nvSpPr>
          <p:cNvPr id="6" name="Rectangle 5"/>
          <p:cNvSpPr/>
          <p:nvPr/>
        </p:nvSpPr>
        <p:spPr>
          <a:xfrm>
            <a:off x="477278" y="1858590"/>
            <a:ext cx="2025540" cy="90857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300" b="1" dirty="0" smtClean="0"/>
              <a:t>UHDTV (Broadcast Infrastructure Solutions)</a:t>
            </a:r>
            <a:endParaRPr lang="en-CA" sz="1300" b="1" dirty="0"/>
          </a:p>
        </p:txBody>
      </p:sp>
      <p:sp>
        <p:nvSpPr>
          <p:cNvPr id="12" name="Rectangle 11"/>
          <p:cNvSpPr/>
          <p:nvPr/>
        </p:nvSpPr>
        <p:spPr>
          <a:xfrm>
            <a:off x="477278" y="2938710"/>
            <a:ext cx="2025540" cy="90857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300" b="1" dirty="0" smtClean="0"/>
              <a:t>Automotive Cameras</a:t>
            </a:r>
            <a:endParaRPr lang="en-CA" sz="1300" b="1" dirty="0"/>
          </a:p>
        </p:txBody>
      </p:sp>
      <p:sp>
        <p:nvSpPr>
          <p:cNvPr id="13" name="Rectangle 12"/>
          <p:cNvSpPr/>
          <p:nvPr/>
        </p:nvSpPr>
        <p:spPr>
          <a:xfrm>
            <a:off x="477278" y="4018830"/>
            <a:ext cx="2025540" cy="90857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300" b="1" dirty="0" smtClean="0"/>
              <a:t>IP Security Cameras</a:t>
            </a:r>
            <a:endParaRPr lang="en-CA" sz="1300" b="1" dirty="0"/>
          </a:p>
        </p:txBody>
      </p:sp>
      <p:sp>
        <p:nvSpPr>
          <p:cNvPr id="14" name="Rectangle 13"/>
          <p:cNvSpPr/>
          <p:nvPr/>
        </p:nvSpPr>
        <p:spPr>
          <a:xfrm>
            <a:off x="477278" y="5098950"/>
            <a:ext cx="2025540" cy="90857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300" b="1" dirty="0" smtClean="0"/>
              <a:t>Wearable Cameras</a:t>
            </a:r>
            <a:endParaRPr lang="en-CA" sz="1300" b="1" dirty="0"/>
          </a:p>
        </p:txBody>
      </p:sp>
      <p:sp>
        <p:nvSpPr>
          <p:cNvPr id="16" name="Content Placeholder 2"/>
          <p:cNvSpPr>
            <a:spLocks noGrp="1"/>
          </p:cNvSpPr>
          <p:nvPr>
            <p:ph idx="1"/>
          </p:nvPr>
        </p:nvSpPr>
        <p:spPr>
          <a:xfrm>
            <a:off x="2689448" y="2897386"/>
            <a:ext cx="4330824" cy="1099170"/>
          </a:xfrm>
        </p:spPr>
        <p:txBody>
          <a:bodyPr>
            <a:normAutofit/>
          </a:bodyPr>
          <a:lstStyle/>
          <a:p>
            <a:r>
              <a:rPr lang="en-CA" sz="1400" dirty="0" smtClean="0"/>
              <a:t>There is potential growth within this industry, primarily in the Asia-Pacific region however we expect consumer adoption to be fairly slow</a:t>
            </a:r>
            <a:endParaRPr lang="en-CA" sz="1400" dirty="0"/>
          </a:p>
          <a:p>
            <a:pPr marL="0" indent="0">
              <a:buNone/>
            </a:pPr>
            <a:endParaRPr lang="en-CA" sz="1400" dirty="0" smtClean="0"/>
          </a:p>
          <a:p>
            <a:endParaRPr lang="en-CA" sz="1400" dirty="0"/>
          </a:p>
        </p:txBody>
      </p:sp>
      <p:sp>
        <p:nvSpPr>
          <p:cNvPr id="17" name="Content Placeholder 2"/>
          <p:cNvSpPr>
            <a:spLocks noGrp="1"/>
          </p:cNvSpPr>
          <p:nvPr>
            <p:ph idx="1"/>
          </p:nvPr>
        </p:nvSpPr>
        <p:spPr>
          <a:xfrm>
            <a:off x="2689448" y="5075753"/>
            <a:ext cx="4330824" cy="1183566"/>
          </a:xfrm>
        </p:spPr>
        <p:txBody>
          <a:bodyPr>
            <a:normAutofit/>
          </a:bodyPr>
          <a:lstStyle/>
          <a:p>
            <a:r>
              <a:rPr lang="en-CA" sz="1400" dirty="0" smtClean="0"/>
              <a:t>An important source of revenue generation for Ambarella (over ~30% of the revenue); 2 dominant clients (GoPro and </a:t>
            </a:r>
            <a:r>
              <a:rPr lang="en-CA" sz="1400" dirty="0" err="1" smtClean="0"/>
              <a:t>XiaoMi</a:t>
            </a:r>
            <a:r>
              <a:rPr lang="en-CA" sz="1400" dirty="0" smtClean="0"/>
              <a:t>)</a:t>
            </a:r>
          </a:p>
          <a:p>
            <a:pPr marL="0" indent="0">
              <a:buNone/>
            </a:pPr>
            <a:endParaRPr lang="en-CA" sz="1400" dirty="0"/>
          </a:p>
          <a:p>
            <a:pPr marL="0" indent="0">
              <a:buNone/>
            </a:pPr>
            <a:endParaRPr lang="en-CA" sz="1400" dirty="0" smtClean="0"/>
          </a:p>
          <a:p>
            <a:endParaRPr lang="en-CA" sz="1400" dirty="0"/>
          </a:p>
        </p:txBody>
      </p:sp>
      <p:sp>
        <p:nvSpPr>
          <p:cNvPr id="18" name="Content Placeholder 2"/>
          <p:cNvSpPr>
            <a:spLocks noGrp="1"/>
          </p:cNvSpPr>
          <p:nvPr>
            <p:ph idx="1"/>
          </p:nvPr>
        </p:nvSpPr>
        <p:spPr>
          <a:xfrm>
            <a:off x="2689448" y="4015606"/>
            <a:ext cx="4330824" cy="1080120"/>
          </a:xfrm>
        </p:spPr>
        <p:txBody>
          <a:bodyPr>
            <a:normAutofit/>
          </a:bodyPr>
          <a:lstStyle/>
          <a:p>
            <a:r>
              <a:rPr lang="en-CA" sz="1400" dirty="0" smtClean="0"/>
              <a:t>One of the faster growing end markets for Ambarella: industry research shows an estimated CAGR of 19.95% from 2014-2020 </a:t>
            </a:r>
          </a:p>
          <a:p>
            <a:endParaRPr lang="en-CA" sz="1400" dirty="0"/>
          </a:p>
        </p:txBody>
      </p:sp>
    </p:spTree>
    <p:extLst>
      <p:ext uri="{BB962C8B-B14F-4D97-AF65-F5344CB8AC3E}">
        <p14:creationId xmlns:p14="http://schemas.microsoft.com/office/powerpoint/2010/main" val="11358788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External Analysis</a:t>
            </a:r>
            <a:endParaRPr lang="en-CA" dirty="0"/>
          </a:p>
        </p:txBody>
      </p:sp>
      <p:sp>
        <p:nvSpPr>
          <p:cNvPr id="4" name="Text Placeholder 3"/>
          <p:cNvSpPr>
            <a:spLocks noGrp="1"/>
          </p:cNvSpPr>
          <p:nvPr>
            <p:ph type="body" sz="quarter" idx="13"/>
          </p:nvPr>
        </p:nvSpPr>
        <p:spPr/>
        <p:txBody>
          <a:bodyPr/>
          <a:lstStyle/>
          <a:p>
            <a:r>
              <a:rPr lang="en-CA" sz="1600" dirty="0" smtClean="0"/>
              <a:t>Ambarella’s primary subsector of decline is in the hand-held digital cameras</a:t>
            </a:r>
            <a:endParaRPr lang="en-CA" sz="1600" dirty="0"/>
          </a:p>
        </p:txBody>
      </p:sp>
      <p:sp>
        <p:nvSpPr>
          <p:cNvPr id="6" name="Text Placeholder 5"/>
          <p:cNvSpPr>
            <a:spLocks noGrp="1"/>
          </p:cNvSpPr>
          <p:nvPr>
            <p:ph type="body" sz="quarter" idx="15"/>
          </p:nvPr>
        </p:nvSpPr>
        <p:spPr/>
        <p:txBody>
          <a:bodyPr>
            <a:noAutofit/>
          </a:bodyPr>
          <a:lstStyle/>
          <a:p>
            <a:r>
              <a:rPr lang="en-CA" sz="1400" dirty="0" smtClean="0"/>
              <a:t>Industry Trends</a:t>
            </a:r>
            <a:endParaRPr lang="en-CA" sz="1400" dirty="0"/>
          </a:p>
        </p:txBody>
      </p:sp>
      <p:sp>
        <p:nvSpPr>
          <p:cNvPr id="7" name="Text Placeholder 6"/>
          <p:cNvSpPr>
            <a:spLocks noGrp="1"/>
          </p:cNvSpPr>
          <p:nvPr>
            <p:ph type="body" sz="quarter" idx="16"/>
          </p:nvPr>
        </p:nvSpPr>
        <p:spPr/>
        <p:txBody>
          <a:bodyPr>
            <a:noAutofit/>
          </a:bodyPr>
          <a:lstStyle/>
          <a:p>
            <a:r>
              <a:rPr lang="en-CA" sz="1400" dirty="0" smtClean="0"/>
              <a:t>CIPA Camera Production (1947-2014)</a:t>
            </a:r>
            <a:endParaRPr lang="en-CA" sz="1400" dirty="0"/>
          </a:p>
        </p:txBody>
      </p:sp>
      <p:sp>
        <p:nvSpPr>
          <p:cNvPr id="8" name="Text Placeholder 7"/>
          <p:cNvSpPr>
            <a:spLocks noGrp="1"/>
          </p:cNvSpPr>
          <p:nvPr>
            <p:ph type="body" sz="quarter" idx="17"/>
          </p:nvPr>
        </p:nvSpPr>
        <p:spPr/>
        <p:txBody>
          <a:bodyPr/>
          <a:lstStyle/>
          <a:p>
            <a:endParaRPr lang="en-CA"/>
          </a:p>
        </p:txBody>
      </p:sp>
      <p:sp>
        <p:nvSpPr>
          <p:cNvPr id="10" name="Content Placeholder 2"/>
          <p:cNvSpPr>
            <a:spLocks noGrp="1"/>
          </p:cNvSpPr>
          <p:nvPr>
            <p:ph idx="1"/>
          </p:nvPr>
        </p:nvSpPr>
        <p:spPr>
          <a:xfrm>
            <a:off x="457200" y="1772816"/>
            <a:ext cx="3909600" cy="4228557"/>
          </a:xfrm>
        </p:spPr>
        <p:txBody>
          <a:bodyPr/>
          <a:lstStyle/>
          <a:p>
            <a:r>
              <a:rPr lang="en-CA" sz="1400" dirty="0" smtClean="0">
                <a:solidFill>
                  <a:srgbClr val="000000"/>
                </a:solidFill>
              </a:rPr>
              <a:t>The popularity of the handheld digital camera and camcorders has been in straight decline in the recent past</a:t>
            </a:r>
            <a:endParaRPr lang="en-CA" sz="1400" dirty="0">
              <a:solidFill>
                <a:srgbClr val="000000"/>
              </a:solidFill>
            </a:endParaRPr>
          </a:p>
          <a:p>
            <a:r>
              <a:rPr lang="en-CA" sz="1400" dirty="0" smtClean="0"/>
              <a:t>Digital </a:t>
            </a:r>
            <a:r>
              <a:rPr lang="en-CA" sz="1400" dirty="0"/>
              <a:t>camera shipments by Japanese </a:t>
            </a:r>
            <a:r>
              <a:rPr lang="en-CA" sz="1400" dirty="0" smtClean="0"/>
              <a:t>manufacturers have been in over 29 consecutive months </a:t>
            </a:r>
            <a:r>
              <a:rPr lang="en-CA" sz="1400" dirty="0"/>
              <a:t>of </a:t>
            </a:r>
            <a:r>
              <a:rPr lang="en-CA" sz="1400" dirty="0" smtClean="0"/>
              <a:t>decline (2014)</a:t>
            </a:r>
          </a:p>
          <a:p>
            <a:r>
              <a:rPr lang="en-CA" sz="1400" dirty="0" smtClean="0"/>
              <a:t>Shipment </a:t>
            </a:r>
            <a:r>
              <a:rPr lang="en-CA" sz="1400" dirty="0"/>
              <a:t>volume declined 32.5 percent in Europe, 41.9 percent in the Americas, 21.9 percent in Asia, and 27.4 percent in other </a:t>
            </a:r>
            <a:r>
              <a:rPr lang="en-CA" sz="1400" dirty="0" smtClean="0"/>
              <a:t>regions (2014)</a:t>
            </a:r>
          </a:p>
          <a:p>
            <a:pPr marL="0" indent="0">
              <a:buNone/>
            </a:pPr>
            <a:endParaRPr lang="en-CA" sz="1400" b="1" dirty="0" smtClean="0"/>
          </a:p>
          <a:p>
            <a:pPr marL="0" indent="0">
              <a:buNone/>
            </a:pPr>
            <a:endParaRPr lang="en-CA" sz="1400" dirty="0"/>
          </a:p>
          <a:p>
            <a:pPr marL="0" indent="0">
              <a:buNone/>
            </a:pPr>
            <a:endParaRPr lang="en-CA" dirty="0" smtClean="0"/>
          </a:p>
          <a:p>
            <a:endParaRPr lang="en-CA" dirty="0"/>
          </a:p>
        </p:txBody>
      </p:sp>
      <p:pic>
        <p:nvPicPr>
          <p:cNvPr id="1026" name="Picture 2" descr="grap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39501" y="1779166"/>
            <a:ext cx="3792491" cy="295695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5292080" y="3301283"/>
            <a:ext cx="1584176"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Rectangle 10"/>
          <p:cNvSpPr/>
          <p:nvPr/>
        </p:nvSpPr>
        <p:spPr>
          <a:xfrm>
            <a:off x="5703632" y="1900491"/>
            <a:ext cx="1932996"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Text Placeholder 4"/>
          <p:cNvSpPr txBox="1">
            <a:spLocks/>
          </p:cNvSpPr>
          <p:nvPr/>
        </p:nvSpPr>
        <p:spPr>
          <a:xfrm>
            <a:off x="513124" y="4941168"/>
            <a:ext cx="8117753" cy="731777"/>
          </a:xfrm>
          <a:prstGeom prst="rect">
            <a:avLst/>
          </a:prstGeom>
          <a:solidFill>
            <a:schemeClr val="tx2">
              <a:lumMod val="20000"/>
              <a:lumOff val="80000"/>
            </a:schemeClr>
          </a:solidFill>
          <a:ln w="19050">
            <a:solidFill>
              <a:schemeClr val="tx1"/>
            </a:solidFill>
          </a:ln>
        </p:spPr>
        <p:txBody>
          <a:bodyPr vert="horz" lIns="91440" tIns="45720" rIns="91440" bIns="45720" rtlCol="0" anchor="ctr">
            <a:normAutofit/>
          </a:bodyPr>
          <a:lstStyle>
            <a:lvl1pPr marL="0" indent="0" algn="ctr" defTabSz="914400" rtl="0" eaLnBrk="1" latinLnBrk="0" hangingPunct="1">
              <a:spcBef>
                <a:spcPct val="20000"/>
              </a:spcBef>
              <a:buClr>
                <a:schemeClr val="tx2"/>
              </a:buClr>
              <a:buFont typeface="Wingdings" pitchFamily="2" charset="2"/>
              <a:buNone/>
              <a:defRPr sz="1800" kern="1200" baseline="0">
                <a:solidFill>
                  <a:schemeClr val="tx2"/>
                </a:solidFill>
                <a:latin typeface="Book Antiqua" pitchFamily="18" charset="0"/>
                <a:ea typeface="+mn-ea"/>
                <a:cs typeface="+mn-cs"/>
              </a:defRPr>
            </a:lvl1pPr>
            <a:lvl2pPr marL="742950" indent="-285750" algn="l" defTabSz="914400" rtl="0" eaLnBrk="1" latinLnBrk="0" hangingPunct="1">
              <a:spcBef>
                <a:spcPct val="20000"/>
              </a:spcBef>
              <a:buClr>
                <a:schemeClr val="bg1">
                  <a:lumMod val="50000"/>
                </a:schemeClr>
              </a:buClr>
              <a:buFont typeface="Arial" pitchFamily="34" charset="0"/>
              <a:buChar char="–"/>
              <a:defRPr sz="1600" kern="1200">
                <a:solidFill>
                  <a:schemeClr val="tx1"/>
                </a:solidFill>
                <a:latin typeface="Book Antiqua" pitchFamily="18" charset="0"/>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Book Antiqua" pitchFamily="18" charset="0"/>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solidFill>
                <a:latin typeface="Book Antiqua" pitchFamily="18" charset="0"/>
                <a:ea typeface="+mn-ea"/>
                <a:cs typeface="+mn-cs"/>
              </a:defRPr>
            </a:lvl4pPr>
            <a:lvl5pPr marL="2057400" indent="-228600" algn="l" defTabSz="914400" rtl="0" eaLnBrk="1" latinLnBrk="0" hangingPunct="1">
              <a:spcBef>
                <a:spcPct val="20000"/>
              </a:spcBef>
              <a:buFont typeface="Wingdings" pitchFamily="2" charset="2"/>
              <a:buChar char="§"/>
              <a:defRPr sz="1600" kern="1200">
                <a:solidFill>
                  <a:schemeClr val="tx1"/>
                </a:solidFill>
                <a:latin typeface="Book Antiqu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400" i="1" dirty="0" smtClean="0">
                <a:solidFill>
                  <a:schemeClr val="tx1"/>
                </a:solidFill>
                <a:latin typeface="Arial"/>
                <a:cs typeface="Arial"/>
              </a:rPr>
              <a:t>While there is the potential for expansion in Ambarella’s other subsectors, the growth potential is more speculative than the very evident decline in the digital camera segment</a:t>
            </a:r>
            <a:endParaRPr lang="en-US" sz="1400" i="1" dirty="0">
              <a:solidFill>
                <a:schemeClr val="tx1"/>
              </a:solidFill>
              <a:latin typeface="Arial"/>
              <a:cs typeface="Arial"/>
            </a:endParaRPr>
          </a:p>
        </p:txBody>
      </p:sp>
    </p:spTree>
    <p:extLst>
      <p:ext uri="{BB962C8B-B14F-4D97-AF65-F5344CB8AC3E}">
        <p14:creationId xmlns:p14="http://schemas.microsoft.com/office/powerpoint/2010/main" val="17319105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lstStyle/>
          <a:p>
            <a:r>
              <a:rPr lang="en-CA" sz="1600" dirty="0" smtClean="0"/>
              <a:t>AMBA</a:t>
            </a:r>
            <a:r>
              <a:rPr lang="en-CA" sz="1400" dirty="0" smtClean="0"/>
              <a:t> </a:t>
            </a:r>
            <a:r>
              <a:rPr lang="en-CA" sz="1600" dirty="0" smtClean="0"/>
              <a:t>appears to be significantly overvalued on an EV / EBITDA and P / E basis</a:t>
            </a:r>
            <a:endParaRPr lang="en-CA" sz="1600" dirty="0"/>
          </a:p>
        </p:txBody>
      </p:sp>
      <p:sp>
        <p:nvSpPr>
          <p:cNvPr id="5" name="Title 4"/>
          <p:cNvSpPr>
            <a:spLocks noGrp="1"/>
          </p:cNvSpPr>
          <p:nvPr>
            <p:ph type="title"/>
          </p:nvPr>
        </p:nvSpPr>
        <p:spPr/>
        <p:txBody>
          <a:bodyPr/>
          <a:lstStyle/>
          <a:p>
            <a:r>
              <a:rPr lang="en-CA" dirty="0" smtClean="0"/>
              <a:t>Comparable Companies Analysis</a:t>
            </a:r>
            <a:endParaRPr lang="en-CA" dirty="0"/>
          </a:p>
        </p:txBody>
      </p:sp>
      <p:sp>
        <p:nvSpPr>
          <p:cNvPr id="6" name="Text Placeholder 5"/>
          <p:cNvSpPr>
            <a:spLocks noGrp="1"/>
          </p:cNvSpPr>
          <p:nvPr>
            <p:ph type="body" sz="quarter" idx="14"/>
          </p:nvPr>
        </p:nvSpPr>
        <p:spPr/>
        <p:txBody>
          <a:bodyPr/>
          <a:lstStyle/>
          <a:p>
            <a:endParaRPr lang="en-CA" dirty="0"/>
          </a:p>
        </p:txBody>
      </p:sp>
      <p:pic>
        <p:nvPicPr>
          <p:cNvPr id="11" name="Picture 10"/>
          <p:cNvPicPr>
            <a:picLocks noChangeAspect="1"/>
          </p:cNvPicPr>
          <p:nvPr/>
        </p:nvPicPr>
        <p:blipFill>
          <a:blip r:embed="rId2"/>
          <a:stretch>
            <a:fillRect/>
          </a:stretch>
        </p:blipFill>
        <p:spPr>
          <a:xfrm>
            <a:off x="457200" y="1844824"/>
            <a:ext cx="8229600" cy="3627900"/>
          </a:xfrm>
          <a:prstGeom prst="rect">
            <a:avLst/>
          </a:prstGeom>
        </p:spPr>
      </p:pic>
      <p:sp>
        <p:nvSpPr>
          <p:cNvPr id="12" name="Rectangle 11"/>
          <p:cNvSpPr/>
          <p:nvPr/>
        </p:nvSpPr>
        <p:spPr>
          <a:xfrm>
            <a:off x="4922872" y="1844824"/>
            <a:ext cx="1261228" cy="3736707"/>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ext Placeholder 1"/>
          <p:cNvSpPr>
            <a:spLocks noGrp="1"/>
          </p:cNvSpPr>
          <p:nvPr>
            <p:ph type="body" sz="quarter" idx="15"/>
          </p:nvPr>
        </p:nvSpPr>
        <p:spPr/>
        <p:txBody>
          <a:bodyPr>
            <a:noAutofit/>
          </a:bodyPr>
          <a:lstStyle/>
          <a:p>
            <a:r>
              <a:rPr lang="en-CA" sz="1400" dirty="0" smtClean="0"/>
              <a:t>Comparable Companies Analysis</a:t>
            </a:r>
            <a:endParaRPr lang="en-CA" sz="1400" dirty="0"/>
          </a:p>
        </p:txBody>
      </p:sp>
    </p:spTree>
    <p:extLst>
      <p:ext uri="{BB962C8B-B14F-4D97-AF65-F5344CB8AC3E}">
        <p14:creationId xmlns:p14="http://schemas.microsoft.com/office/powerpoint/2010/main" val="7094051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09912" y="4610283"/>
            <a:ext cx="3464782" cy="1203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4364" y="3256036"/>
            <a:ext cx="3464782" cy="1203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 Placeholder 2"/>
          <p:cNvSpPr>
            <a:spLocks noGrp="1"/>
          </p:cNvSpPr>
          <p:nvPr>
            <p:ph type="body" sz="quarter" idx="13"/>
          </p:nvPr>
        </p:nvSpPr>
        <p:spPr/>
        <p:txBody>
          <a:bodyPr/>
          <a:lstStyle/>
          <a:p>
            <a:r>
              <a:rPr lang="en-CA" sz="1600" dirty="0" smtClean="0"/>
              <a:t>Discounted Cash Flows Analysis shows considerable downside for AMBA</a:t>
            </a:r>
            <a:endParaRPr lang="en-CA" sz="1600" dirty="0"/>
          </a:p>
        </p:txBody>
      </p:sp>
      <p:sp>
        <p:nvSpPr>
          <p:cNvPr id="5" name="Title 4"/>
          <p:cNvSpPr>
            <a:spLocks noGrp="1"/>
          </p:cNvSpPr>
          <p:nvPr>
            <p:ph type="title"/>
          </p:nvPr>
        </p:nvSpPr>
        <p:spPr/>
        <p:txBody>
          <a:bodyPr/>
          <a:lstStyle/>
          <a:p>
            <a:r>
              <a:rPr lang="en-CA" dirty="0" smtClean="0"/>
              <a:t>Discounted Cash Flows Analysis</a:t>
            </a:r>
            <a:endParaRPr lang="en-CA" dirty="0"/>
          </a:p>
        </p:txBody>
      </p:sp>
      <p:sp>
        <p:nvSpPr>
          <p:cNvPr id="6" name="Text Placeholder 5"/>
          <p:cNvSpPr>
            <a:spLocks noGrp="1"/>
          </p:cNvSpPr>
          <p:nvPr>
            <p:ph type="body" sz="quarter" idx="14"/>
          </p:nvPr>
        </p:nvSpPr>
        <p:spPr/>
        <p:txBody>
          <a:bodyPr/>
          <a:lstStyle/>
          <a:p>
            <a:endParaRPr lang="en-CA"/>
          </a:p>
        </p:txBody>
      </p:sp>
      <p:sp>
        <p:nvSpPr>
          <p:cNvPr id="10" name="TextBox 9"/>
          <p:cNvSpPr txBox="1"/>
          <p:nvPr/>
        </p:nvSpPr>
        <p:spPr>
          <a:xfrm rot="16200000">
            <a:off x="3855247" y="3687745"/>
            <a:ext cx="944259" cy="230832"/>
          </a:xfrm>
          <a:prstGeom prst="rect">
            <a:avLst/>
          </a:prstGeom>
          <a:noFill/>
        </p:spPr>
        <p:txBody>
          <a:bodyPr wrap="square" rtlCol="0">
            <a:spAutoFit/>
          </a:bodyPr>
          <a:lstStyle/>
          <a:p>
            <a:r>
              <a:rPr lang="en-CA" sz="900" b="1" dirty="0" smtClean="0">
                <a:solidFill>
                  <a:schemeClr val="bg1"/>
                </a:solidFill>
              </a:rPr>
              <a:t>WACC</a:t>
            </a:r>
            <a:endParaRPr lang="en-CA" sz="900" b="1" dirty="0">
              <a:solidFill>
                <a:schemeClr val="bg1"/>
              </a:solidFill>
            </a:endParaRPr>
          </a:p>
        </p:txBody>
      </p:sp>
      <p:sp>
        <p:nvSpPr>
          <p:cNvPr id="20" name="Rectangle 19"/>
          <p:cNvSpPr/>
          <p:nvPr/>
        </p:nvSpPr>
        <p:spPr>
          <a:xfrm>
            <a:off x="420237" y="5165438"/>
            <a:ext cx="2543963" cy="590455"/>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p:nvSpPr>
        <p:spPr>
          <a:xfrm>
            <a:off x="4237870" y="3195961"/>
            <a:ext cx="713220" cy="3516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TextBox 22"/>
          <p:cNvSpPr txBox="1"/>
          <p:nvPr/>
        </p:nvSpPr>
        <p:spPr>
          <a:xfrm rot="16200000">
            <a:off x="3855247" y="5038851"/>
            <a:ext cx="944259" cy="230832"/>
          </a:xfrm>
          <a:prstGeom prst="rect">
            <a:avLst/>
          </a:prstGeom>
          <a:noFill/>
        </p:spPr>
        <p:txBody>
          <a:bodyPr wrap="square" rtlCol="0">
            <a:spAutoFit/>
          </a:bodyPr>
          <a:lstStyle/>
          <a:p>
            <a:r>
              <a:rPr lang="en-CA" sz="900" b="1" dirty="0" smtClean="0">
                <a:solidFill>
                  <a:schemeClr val="bg1"/>
                </a:solidFill>
              </a:rPr>
              <a:t>WACC</a:t>
            </a:r>
            <a:endParaRPr lang="en-CA" sz="900" b="1" dirty="0">
              <a:solidFill>
                <a:schemeClr val="bg1"/>
              </a:solidFill>
            </a:endParaRPr>
          </a:p>
        </p:txBody>
      </p:sp>
      <p:sp>
        <p:nvSpPr>
          <p:cNvPr id="24" name="Rectangle 23"/>
          <p:cNvSpPr/>
          <p:nvPr/>
        </p:nvSpPr>
        <p:spPr>
          <a:xfrm>
            <a:off x="4237870" y="4548817"/>
            <a:ext cx="713220" cy="3516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5014" y="1845061"/>
            <a:ext cx="8193972" cy="11518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5978" y="3314158"/>
            <a:ext cx="2416829" cy="24007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Text Placeholder 1"/>
          <p:cNvSpPr>
            <a:spLocks noGrp="1"/>
          </p:cNvSpPr>
          <p:nvPr>
            <p:ph type="body" sz="quarter" idx="15"/>
          </p:nvPr>
        </p:nvSpPr>
        <p:spPr>
          <a:xfrm>
            <a:off x="457200" y="1354480"/>
            <a:ext cx="8229600" cy="274320"/>
          </a:xfrm>
        </p:spPr>
        <p:txBody>
          <a:bodyPr>
            <a:noAutofit/>
          </a:bodyPr>
          <a:lstStyle/>
          <a:p>
            <a:r>
              <a:rPr lang="en-CA" sz="1400" dirty="0" smtClean="0"/>
              <a:t>Discounted Cash Flows Analysis</a:t>
            </a:r>
            <a:endParaRPr lang="en-CA" sz="1400" dirty="0"/>
          </a:p>
        </p:txBody>
      </p:sp>
    </p:spTree>
    <p:extLst>
      <p:ext uri="{BB962C8B-B14F-4D97-AF65-F5344CB8AC3E}">
        <p14:creationId xmlns:p14="http://schemas.microsoft.com/office/powerpoint/2010/main" val="1745732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Recommendation</a:t>
            </a:r>
            <a:endParaRPr lang="en-US" dirty="0"/>
          </a:p>
        </p:txBody>
      </p:sp>
      <p:sp>
        <p:nvSpPr>
          <p:cNvPr id="6" name="Text Placeholder 5"/>
          <p:cNvSpPr>
            <a:spLocks noGrp="1"/>
          </p:cNvSpPr>
          <p:nvPr>
            <p:ph type="body" sz="quarter" idx="14"/>
          </p:nvPr>
        </p:nvSpPr>
        <p:spPr/>
        <p:txBody>
          <a:bodyPr/>
          <a:lstStyle/>
          <a:p>
            <a:endParaRPr lang="en-US" dirty="0"/>
          </a:p>
        </p:txBody>
      </p:sp>
      <p:sp>
        <p:nvSpPr>
          <p:cNvPr id="10" name="Rounded Rectangle 9"/>
          <p:cNvSpPr/>
          <p:nvPr/>
        </p:nvSpPr>
        <p:spPr>
          <a:xfrm>
            <a:off x="2913033" y="3181964"/>
            <a:ext cx="3048703" cy="73973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000000"/>
                </a:solidFill>
              </a:rPr>
              <a:t>Recommendation for AMBA</a:t>
            </a:r>
          </a:p>
          <a:p>
            <a:pPr algn="ctr"/>
            <a:r>
              <a:rPr lang="en-US" sz="1600" b="1" dirty="0" smtClean="0">
                <a:solidFill>
                  <a:srgbClr val="000000"/>
                </a:solidFill>
              </a:rPr>
              <a:t> SELL at $66.61 </a:t>
            </a:r>
          </a:p>
        </p:txBody>
      </p:sp>
      <p:sp>
        <p:nvSpPr>
          <p:cNvPr id="12" name="Text Placeholder 11"/>
          <p:cNvSpPr>
            <a:spLocks noGrp="1"/>
          </p:cNvSpPr>
          <p:nvPr>
            <p:ph type="body" sz="quarter" idx="13"/>
          </p:nvPr>
        </p:nvSpPr>
        <p:spPr/>
        <p:txBody>
          <a:bodyPr/>
          <a:lstStyle/>
          <a:p>
            <a:endParaRPr lang="en-CA"/>
          </a:p>
        </p:txBody>
      </p:sp>
    </p:spTree>
    <p:extLst>
      <p:ext uri="{BB962C8B-B14F-4D97-AF65-F5344CB8AC3E}">
        <p14:creationId xmlns:p14="http://schemas.microsoft.com/office/powerpoint/2010/main" val="33624335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Sell Presentation	</a:t>
            </a:r>
            <a:endParaRPr lang="en-US" dirty="0"/>
          </a:p>
        </p:txBody>
      </p:sp>
      <p:sp>
        <p:nvSpPr>
          <p:cNvPr id="9" name="Text Placeholder 2"/>
          <p:cNvSpPr txBox="1">
            <a:spLocks/>
          </p:cNvSpPr>
          <p:nvPr/>
        </p:nvSpPr>
        <p:spPr>
          <a:xfrm>
            <a:off x="900113" y="4545137"/>
            <a:ext cx="7704137" cy="900087"/>
          </a:xfrm>
          <a:prstGeom prst="rect">
            <a:avLst/>
          </a:prstGeom>
        </p:spPr>
        <p:txBody>
          <a:bodyPr lIns="0" anchor="ctr"/>
          <a:lstStyle>
            <a:lvl1pPr marL="0" indent="0" algn="l" defTabSz="914400" rtl="0" eaLnBrk="1" latinLnBrk="0" hangingPunct="1">
              <a:spcBef>
                <a:spcPct val="20000"/>
              </a:spcBef>
              <a:buClr>
                <a:schemeClr val="tx2"/>
              </a:buClr>
              <a:buFont typeface="Wingdings" pitchFamily="2" charset="2"/>
              <a:buNone/>
              <a:defRPr sz="1800" b="0" kern="1200" baseline="0">
                <a:solidFill>
                  <a:schemeClr val="bg1"/>
                </a:solidFill>
                <a:latin typeface="+mj-lt"/>
                <a:ea typeface="+mn-ea"/>
                <a:cs typeface="+mn-cs"/>
              </a:defRPr>
            </a:lvl1pPr>
            <a:lvl2pPr marL="742950" indent="-285750" algn="l" defTabSz="914400" rtl="0" eaLnBrk="1" latinLnBrk="0" hangingPunct="1">
              <a:spcBef>
                <a:spcPct val="20000"/>
              </a:spcBef>
              <a:buClr>
                <a:schemeClr val="bg1">
                  <a:lumMod val="50000"/>
                </a:schemeClr>
              </a:buClr>
              <a:buFont typeface="Arial" pitchFamily="34" charset="0"/>
              <a:buChar char="–"/>
              <a:defRPr sz="1100" kern="1200">
                <a:solidFill>
                  <a:schemeClr val="tx1">
                    <a:lumMod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tx1">
                    <a:lumMod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100" kern="1200">
                <a:solidFill>
                  <a:schemeClr val="tx1">
                    <a:lumMod val="50000"/>
                  </a:schemeClr>
                </a:solidFill>
                <a:latin typeface="+mj-lt"/>
                <a:ea typeface="+mn-ea"/>
                <a:cs typeface="+mn-cs"/>
              </a:defRPr>
            </a:lvl4pPr>
            <a:lvl5pPr marL="2057400" indent="-228600" algn="l" defTabSz="914400" rtl="0" eaLnBrk="1" latinLnBrk="0" hangingPunct="1">
              <a:spcBef>
                <a:spcPct val="20000"/>
              </a:spcBef>
              <a:buFont typeface="Wingdings" pitchFamily="2" charset="2"/>
              <a:buChar char="§"/>
              <a:defRPr sz="1100" kern="1200">
                <a:solidFill>
                  <a:schemeClr val="tx1">
                    <a:lumMod val="50000"/>
                  </a:schemeClr>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400" dirty="0" smtClean="0">
                <a:solidFill>
                  <a:srgbClr val="515151"/>
                </a:solidFill>
              </a:rPr>
              <a:t>TMT</a:t>
            </a:r>
          </a:p>
          <a:p>
            <a:r>
              <a:rPr lang="en-US" sz="1400" dirty="0" smtClean="0">
                <a:solidFill>
                  <a:srgbClr val="515151"/>
                </a:solidFill>
              </a:rPr>
              <a:t>Alan </a:t>
            </a:r>
            <a:r>
              <a:rPr lang="en-US" sz="1400" dirty="0" err="1" smtClean="0">
                <a:solidFill>
                  <a:srgbClr val="515151"/>
                </a:solidFill>
              </a:rPr>
              <a:t>Michaan</a:t>
            </a:r>
            <a:r>
              <a:rPr lang="en-US" sz="1400" dirty="0" smtClean="0">
                <a:solidFill>
                  <a:srgbClr val="515151"/>
                </a:solidFill>
              </a:rPr>
              <a:t>, Andrew </a:t>
            </a:r>
            <a:r>
              <a:rPr lang="en-US" sz="1400" dirty="0" err="1" smtClean="0">
                <a:solidFill>
                  <a:srgbClr val="515151"/>
                </a:solidFill>
              </a:rPr>
              <a:t>Shon</a:t>
            </a:r>
            <a:r>
              <a:rPr lang="en-US" sz="1400" dirty="0" smtClean="0">
                <a:solidFill>
                  <a:srgbClr val="515151"/>
                </a:solidFill>
              </a:rPr>
              <a:t>, </a:t>
            </a:r>
            <a:r>
              <a:rPr lang="en-US" sz="1400" dirty="0" err="1">
                <a:solidFill>
                  <a:srgbClr val="515151"/>
                </a:solidFill>
              </a:rPr>
              <a:t>Cailan</a:t>
            </a:r>
            <a:r>
              <a:rPr lang="en-US" sz="1400" dirty="0">
                <a:solidFill>
                  <a:srgbClr val="515151"/>
                </a:solidFill>
              </a:rPr>
              <a:t> Ashcroft, David </a:t>
            </a:r>
            <a:r>
              <a:rPr lang="en-US" sz="1400" dirty="0" err="1">
                <a:solidFill>
                  <a:srgbClr val="515151"/>
                </a:solidFill>
              </a:rPr>
              <a:t>Tsui</a:t>
            </a:r>
            <a:r>
              <a:rPr lang="en-US" sz="1400" dirty="0">
                <a:solidFill>
                  <a:srgbClr val="515151"/>
                </a:solidFill>
              </a:rPr>
              <a:t>, Diana </a:t>
            </a:r>
            <a:r>
              <a:rPr lang="en-US" sz="1400" dirty="0" smtClean="0">
                <a:solidFill>
                  <a:srgbClr val="515151"/>
                </a:solidFill>
              </a:rPr>
              <a:t>Fu and Mikhail </a:t>
            </a:r>
            <a:r>
              <a:rPr lang="en-US" sz="1400" dirty="0" err="1" smtClean="0">
                <a:solidFill>
                  <a:srgbClr val="515151"/>
                </a:solidFill>
              </a:rPr>
              <a:t>Stepanov</a:t>
            </a:r>
            <a:endParaRPr lang="en-US" sz="1400" dirty="0" smtClean="0">
              <a:solidFill>
                <a:srgbClr val="515151"/>
              </a:solidFill>
            </a:endParaRPr>
          </a:p>
          <a:p>
            <a:r>
              <a:rPr lang="en-US" sz="1400" dirty="0" smtClean="0">
                <a:solidFill>
                  <a:srgbClr val="515151"/>
                </a:solidFill>
              </a:rPr>
              <a:t>March 11</a:t>
            </a:r>
            <a:r>
              <a:rPr lang="en-US" sz="1400" baseline="30000" dirty="0" smtClean="0">
                <a:solidFill>
                  <a:srgbClr val="515151"/>
                </a:solidFill>
              </a:rPr>
              <a:t>th</a:t>
            </a:r>
            <a:r>
              <a:rPr lang="en-US" sz="1400" dirty="0" smtClean="0">
                <a:solidFill>
                  <a:srgbClr val="515151"/>
                </a:solidFill>
              </a:rPr>
              <a:t>, 2015</a:t>
            </a:r>
            <a:endParaRPr lang="en-US" sz="1400" dirty="0">
              <a:solidFill>
                <a:srgbClr val="515151"/>
              </a:solidFill>
            </a:endParaRPr>
          </a:p>
        </p:txBody>
      </p:sp>
      <p:pic>
        <p:nvPicPr>
          <p:cNvPr id="1026" name="Picture 2" descr="http://sleekmoney.com/logos/ambarella-inc-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0113" y="2251496"/>
            <a:ext cx="2308994" cy="11651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56801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4" name="Text Placeholder 3"/>
          <p:cNvSpPr>
            <a:spLocks noGrp="1"/>
          </p:cNvSpPr>
          <p:nvPr>
            <p:ph type="body" sz="quarter" idx="13"/>
          </p:nvPr>
        </p:nvSpPr>
        <p:spPr/>
        <p:txBody>
          <a:bodyPr/>
          <a:lstStyle/>
          <a:p>
            <a:endParaRPr lang="en-US" dirty="0"/>
          </a:p>
        </p:txBody>
      </p:sp>
      <p:sp>
        <p:nvSpPr>
          <p:cNvPr id="8" name="Text Placeholder 7"/>
          <p:cNvSpPr>
            <a:spLocks noGrp="1"/>
          </p:cNvSpPr>
          <p:nvPr>
            <p:ph type="body" sz="quarter" idx="17"/>
          </p:nvPr>
        </p:nvSpPr>
        <p:spPr/>
        <p:txBody>
          <a:bodyPr/>
          <a:lstStyle/>
          <a:p>
            <a:endParaRPr lang="en-US"/>
          </a:p>
        </p:txBody>
      </p:sp>
      <p:sp>
        <p:nvSpPr>
          <p:cNvPr id="25" name="Content Placeholder 2"/>
          <p:cNvSpPr>
            <a:spLocks noGrp="1"/>
          </p:cNvSpPr>
          <p:nvPr>
            <p:ph idx="1"/>
          </p:nvPr>
        </p:nvSpPr>
        <p:spPr>
          <a:xfrm>
            <a:off x="457200" y="1291947"/>
            <a:ext cx="8229600" cy="4729341"/>
          </a:xfrm>
        </p:spPr>
        <p:txBody>
          <a:bodyPr lIns="0">
            <a:normAutofit/>
          </a:bodyPr>
          <a:lstStyle/>
          <a:p>
            <a:pPr marL="0" indent="0">
              <a:buNone/>
            </a:pPr>
            <a:r>
              <a:rPr lang="en-CA" sz="1200" dirty="0">
                <a:ea typeface="Calibri"/>
                <a:cs typeface="Times New Roman"/>
              </a:rPr>
              <a:t>The analyses and conclusions of the Western Investment Club (“WIC") contained in this presentation are based on publicly available information. WIC recognizes that there may be confidential information in the possession of the companies discussed in the presentation that could lead these companies to disagree with WIC’s conclusions. This presentation and the information contained herein is not a recommendation or solicitation to buy or sell any securities</a:t>
            </a:r>
            <a:r>
              <a:rPr lang="en-CA" sz="1200" dirty="0" smtClean="0">
                <a:ea typeface="Calibri"/>
                <a:cs typeface="Times New Roman"/>
              </a:rPr>
              <a:t>.</a:t>
            </a:r>
          </a:p>
          <a:p>
            <a:pPr marL="0" indent="0">
              <a:buNone/>
            </a:pPr>
            <a:endParaRPr lang="en-CA" sz="1200" dirty="0">
              <a:ea typeface="Calibri"/>
              <a:cs typeface="Times New Roman"/>
            </a:endParaRPr>
          </a:p>
          <a:p>
            <a:pPr marL="0" indent="0">
              <a:buNone/>
            </a:pPr>
            <a:r>
              <a:rPr lang="en-CA" sz="1200" dirty="0">
                <a:ea typeface="Calibri"/>
                <a:cs typeface="Times New Roman"/>
              </a:rPr>
              <a:t>The analyses provided may include certain statements, estimates and projections prepared with respect to, among other things, the historical and anticipated operating performance of the companies, access to capital markets and the values of assets and liabilities. Such statements, estimates, and projections reflect various assumptions by WIC concerning anticipated results that are inherently subject to significant economic, competitive, and other uncertainties and contingencies and have been included solely for illustrative purposes. No representations, express or implied, are made as to the accuracy or completeness of such statements, estimates or projections or with respect to any other materials herein. Actual results may vary materially from the estimates and projected results contained herein. </a:t>
            </a:r>
            <a:endParaRPr lang="en-CA" sz="1200" dirty="0" smtClean="0">
              <a:ea typeface="Calibri"/>
              <a:cs typeface="Times New Roman"/>
            </a:endParaRPr>
          </a:p>
          <a:p>
            <a:pPr marL="0" indent="0">
              <a:buNone/>
            </a:pPr>
            <a:endParaRPr lang="en-CA" sz="1200" dirty="0">
              <a:ea typeface="Calibri"/>
              <a:cs typeface="Times New Roman"/>
            </a:endParaRPr>
          </a:p>
          <a:p>
            <a:pPr marL="0" indent="0">
              <a:buNone/>
            </a:pPr>
            <a:r>
              <a:rPr lang="en-CA" sz="1200" dirty="0">
                <a:ea typeface="Calibri"/>
                <a:cs typeface="Times New Roman"/>
              </a:rPr>
              <a:t>The sole responsibility for the content of this publication lies with the authors. Its contents do not reflect the opinion of the University Students’ Council of the University of Western Ontario (“USC”). The USC assumes no responsibility or liability for any error, inaccuracy, omission or comment contained in this publication or for any use that may be made of such information by the reader.</a:t>
            </a:r>
          </a:p>
          <a:p>
            <a:pPr marL="0" indent="0">
              <a:buNone/>
            </a:pPr>
            <a:endParaRPr lang="en-CA" sz="1200" dirty="0">
              <a:ea typeface="Calibri"/>
              <a:cs typeface="Times New Roman"/>
            </a:endParaRPr>
          </a:p>
          <a:p>
            <a:endParaRPr lang="en-CA" sz="1200" dirty="0">
              <a:ea typeface="Calibri"/>
              <a:cs typeface="Times New Roman"/>
            </a:endParaRPr>
          </a:p>
          <a:p>
            <a:endParaRPr lang="en-CA" sz="1200" dirty="0"/>
          </a:p>
        </p:txBody>
      </p:sp>
    </p:spTree>
    <p:extLst>
      <p:ext uri="{BB962C8B-B14F-4D97-AF65-F5344CB8AC3E}">
        <p14:creationId xmlns:p14="http://schemas.microsoft.com/office/powerpoint/2010/main" val="38326873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457200" y="868680"/>
            <a:ext cx="8219256" cy="544096"/>
          </a:xfrm>
        </p:spPr>
        <p:txBody>
          <a:bodyPr/>
          <a:lstStyle/>
          <a:p>
            <a:r>
              <a:rPr lang="en-CA" sz="1600" dirty="0" smtClean="0"/>
              <a:t>AMBA develops semiconductor chips for video and audio processing worldwide</a:t>
            </a:r>
            <a:endParaRPr lang="en-CA" sz="1600" dirty="0"/>
          </a:p>
        </p:txBody>
      </p:sp>
      <p:sp>
        <p:nvSpPr>
          <p:cNvPr id="5" name="Title 4"/>
          <p:cNvSpPr>
            <a:spLocks noGrp="1"/>
          </p:cNvSpPr>
          <p:nvPr>
            <p:ph type="title"/>
          </p:nvPr>
        </p:nvSpPr>
        <p:spPr/>
        <p:txBody>
          <a:bodyPr/>
          <a:lstStyle/>
          <a:p>
            <a:r>
              <a:rPr lang="en-CA" dirty="0" smtClean="0"/>
              <a:t>Business Overview</a:t>
            </a:r>
            <a:endParaRPr lang="en-CA" dirty="0"/>
          </a:p>
        </p:txBody>
      </p:sp>
      <p:sp>
        <p:nvSpPr>
          <p:cNvPr id="6" name="Text Placeholder 5"/>
          <p:cNvSpPr>
            <a:spLocks noGrp="1"/>
          </p:cNvSpPr>
          <p:nvPr>
            <p:ph type="body" sz="quarter" idx="14"/>
          </p:nvPr>
        </p:nvSpPr>
        <p:spPr/>
        <p:txBody>
          <a:bodyPr/>
          <a:lstStyle/>
          <a:p>
            <a:endParaRPr lang="en-CA"/>
          </a:p>
        </p:txBody>
      </p:sp>
      <p:sp>
        <p:nvSpPr>
          <p:cNvPr id="10" name="Content Placeholder 2"/>
          <p:cNvSpPr>
            <a:spLocks noGrp="1"/>
          </p:cNvSpPr>
          <p:nvPr>
            <p:ph idx="1"/>
          </p:nvPr>
        </p:nvSpPr>
        <p:spPr>
          <a:xfrm>
            <a:off x="471761" y="3645024"/>
            <a:ext cx="8060679" cy="2664296"/>
          </a:xfrm>
        </p:spPr>
        <p:txBody>
          <a:bodyPr>
            <a:normAutofit/>
          </a:bodyPr>
          <a:lstStyle/>
          <a:p>
            <a:r>
              <a:rPr lang="en-CA" sz="1400" b="1" dirty="0" err="1">
                <a:solidFill>
                  <a:schemeClr val="tx2"/>
                </a:solidFill>
              </a:rPr>
              <a:t>Ambarella</a:t>
            </a:r>
            <a:r>
              <a:rPr lang="en-CA" sz="1400" b="1" dirty="0">
                <a:solidFill>
                  <a:schemeClr val="tx2"/>
                </a:solidFill>
              </a:rPr>
              <a:t> is a developer of solutions for video, participating in several high-growth end markets including: </a:t>
            </a:r>
            <a:r>
              <a:rPr lang="en-CA" sz="1400" b="1" dirty="0" smtClean="0">
                <a:solidFill>
                  <a:schemeClr val="tx2"/>
                </a:solidFill>
              </a:rPr>
              <a:t>Automotive </a:t>
            </a:r>
            <a:r>
              <a:rPr lang="en-CA" sz="1400" b="1" dirty="0">
                <a:solidFill>
                  <a:schemeClr val="tx2"/>
                </a:solidFill>
              </a:rPr>
              <a:t>“Dash </a:t>
            </a:r>
            <a:r>
              <a:rPr lang="en-CA" sz="1400" b="1" dirty="0" smtClean="0">
                <a:solidFill>
                  <a:schemeClr val="tx2"/>
                </a:solidFill>
              </a:rPr>
              <a:t>Cams”, Wearable </a:t>
            </a:r>
            <a:r>
              <a:rPr lang="en-CA" sz="1400" b="1" dirty="0">
                <a:solidFill>
                  <a:schemeClr val="tx2"/>
                </a:solidFill>
              </a:rPr>
              <a:t>Sports </a:t>
            </a:r>
            <a:r>
              <a:rPr lang="en-CA" sz="1400" b="1" dirty="0" smtClean="0">
                <a:solidFill>
                  <a:schemeClr val="tx2"/>
                </a:solidFill>
              </a:rPr>
              <a:t>Cameras, Ultra </a:t>
            </a:r>
            <a:r>
              <a:rPr lang="en-CA" sz="1400" b="1" dirty="0">
                <a:solidFill>
                  <a:schemeClr val="tx2"/>
                </a:solidFill>
              </a:rPr>
              <a:t>High Definition </a:t>
            </a:r>
            <a:r>
              <a:rPr lang="en-CA" sz="1400" b="1" dirty="0" smtClean="0">
                <a:solidFill>
                  <a:schemeClr val="tx2"/>
                </a:solidFill>
              </a:rPr>
              <a:t>TV’s, </a:t>
            </a:r>
            <a:r>
              <a:rPr lang="en-CA" sz="1400" b="1" dirty="0">
                <a:solidFill>
                  <a:schemeClr val="tx2"/>
                </a:solidFill>
              </a:rPr>
              <a:t>Video Surveillance </a:t>
            </a:r>
            <a:r>
              <a:rPr lang="en-CA" sz="1400" b="1" dirty="0" smtClean="0">
                <a:solidFill>
                  <a:schemeClr val="tx2"/>
                </a:solidFill>
              </a:rPr>
              <a:t>Cameras, Infrastructure </a:t>
            </a:r>
            <a:r>
              <a:rPr lang="en-CA" sz="1400" b="1" dirty="0">
                <a:solidFill>
                  <a:schemeClr val="tx2"/>
                </a:solidFill>
              </a:rPr>
              <a:t>Video </a:t>
            </a:r>
            <a:r>
              <a:rPr lang="en-CA" sz="1400" b="1" dirty="0" smtClean="0">
                <a:solidFill>
                  <a:schemeClr val="tx2"/>
                </a:solidFill>
              </a:rPr>
              <a:t>Solutions</a:t>
            </a:r>
          </a:p>
          <a:p>
            <a:pPr lvl="1"/>
            <a:r>
              <a:rPr lang="en-US" sz="1400" dirty="0">
                <a:solidFill>
                  <a:schemeClr val="tx1"/>
                </a:solidFill>
              </a:rPr>
              <a:t>Fabless semiconductor company whose main product is their flagship system-on-a-chip</a:t>
            </a:r>
            <a:endParaRPr lang="en-CA" sz="1400" dirty="0" smtClean="0">
              <a:solidFill>
                <a:schemeClr val="tx1"/>
              </a:solidFill>
            </a:endParaRPr>
          </a:p>
          <a:p>
            <a:r>
              <a:rPr lang="en-CA" sz="1400" b="1" dirty="0" smtClean="0">
                <a:solidFill>
                  <a:schemeClr val="tx2"/>
                </a:solidFill>
              </a:rPr>
              <a:t>Largest clients of Ambarella include: GoPro, </a:t>
            </a:r>
            <a:r>
              <a:rPr lang="en-CA" sz="1400" b="1" dirty="0" err="1" smtClean="0">
                <a:solidFill>
                  <a:schemeClr val="tx2"/>
                </a:solidFill>
              </a:rPr>
              <a:t>Xiaomi</a:t>
            </a:r>
            <a:r>
              <a:rPr lang="en-CA" sz="1400" b="1" dirty="0" smtClean="0">
                <a:solidFill>
                  <a:schemeClr val="tx2"/>
                </a:solidFill>
              </a:rPr>
              <a:t>, Cisco, and Motorola</a:t>
            </a:r>
            <a:endParaRPr lang="en-CA" sz="1400" b="1" dirty="0">
              <a:solidFill>
                <a:schemeClr val="tx2"/>
              </a:solidFill>
            </a:endParaRPr>
          </a:p>
          <a:p>
            <a:r>
              <a:rPr lang="en-US" sz="1400" b="1" dirty="0" smtClean="0">
                <a:solidFill>
                  <a:schemeClr val="tx2"/>
                </a:solidFill>
              </a:rPr>
              <a:t>Business model revolves around a profit model supported by a continuous development of </a:t>
            </a:r>
            <a:r>
              <a:rPr lang="en-US" sz="1400" b="1" dirty="0">
                <a:solidFill>
                  <a:schemeClr val="tx2"/>
                </a:solidFill>
              </a:rPr>
              <a:t>successful chips and earning design wins from ODM’s and OEM’s</a:t>
            </a:r>
            <a:endParaRPr lang="en-CA" sz="1400" b="1" dirty="0" smtClean="0">
              <a:solidFill>
                <a:schemeClr val="tx2"/>
              </a:solidFill>
            </a:endParaRPr>
          </a:p>
        </p:txBody>
      </p:sp>
      <p:graphicFrame>
        <p:nvGraphicFramePr>
          <p:cNvPr id="18" name="Table 17"/>
          <p:cNvGraphicFramePr>
            <a:graphicFrameLocks noGrp="1"/>
          </p:cNvGraphicFramePr>
          <p:nvPr>
            <p:extLst>
              <p:ext uri="{D42A27DB-BD31-4B8C-83A1-F6EECF244321}">
                <p14:modId xmlns:p14="http://schemas.microsoft.com/office/powerpoint/2010/main" val="4216296845"/>
              </p:ext>
            </p:extLst>
          </p:nvPr>
        </p:nvGraphicFramePr>
        <p:xfrm>
          <a:off x="467544" y="1384998"/>
          <a:ext cx="4104456" cy="1991044"/>
        </p:xfrm>
        <a:graphic>
          <a:graphicData uri="http://schemas.openxmlformats.org/drawingml/2006/table">
            <a:tbl>
              <a:tblPr bandRow="1">
                <a:tableStyleId>{5C22544A-7EE6-4342-B048-85BDC9FD1C3A}</a:tableStyleId>
              </a:tblPr>
              <a:tblGrid>
                <a:gridCol w="2089540"/>
                <a:gridCol w="2014916"/>
              </a:tblGrid>
              <a:tr h="335849">
                <a:tc>
                  <a:txBody>
                    <a:bodyPr/>
                    <a:lstStyle/>
                    <a:p>
                      <a:r>
                        <a:rPr lang="en-CA" sz="1400" b="1" dirty="0" smtClean="0">
                          <a:solidFill>
                            <a:schemeClr val="tx1"/>
                          </a:solidFill>
                        </a:rPr>
                        <a:t>Ticker</a:t>
                      </a:r>
                      <a:endParaRPr lang="en-CA" sz="1400" b="1" dirty="0">
                        <a:solidFill>
                          <a:schemeClr val="tx1"/>
                        </a:solidFill>
                      </a:endParaRPr>
                    </a:p>
                  </a:txBody>
                  <a:tcPr>
                    <a:solidFill>
                      <a:schemeClr val="bg1">
                        <a:lumMod val="85000"/>
                      </a:schemeClr>
                    </a:solidFill>
                  </a:tcPr>
                </a:tc>
                <a:tc>
                  <a:txBody>
                    <a:bodyPr/>
                    <a:lstStyle/>
                    <a:p>
                      <a:pPr algn="r"/>
                      <a:r>
                        <a:rPr lang="en-CA" sz="1400" b="1" dirty="0" smtClean="0"/>
                        <a:t>NASDAQ:</a:t>
                      </a:r>
                      <a:r>
                        <a:rPr lang="en-CA" sz="1400" b="1" baseline="0" dirty="0" smtClean="0"/>
                        <a:t> AMBA</a:t>
                      </a:r>
                      <a:endParaRPr lang="en-CA" sz="1400" b="1" dirty="0"/>
                    </a:p>
                  </a:txBody>
                  <a:tcPr>
                    <a:solidFill>
                      <a:schemeClr val="bg1">
                        <a:lumMod val="85000"/>
                      </a:schemeClr>
                    </a:solidFill>
                  </a:tcPr>
                </a:tc>
              </a:tr>
              <a:tr h="335849">
                <a:tc>
                  <a:txBody>
                    <a:bodyPr/>
                    <a:lstStyle/>
                    <a:p>
                      <a:r>
                        <a:rPr lang="en-CA" sz="1400" b="1" dirty="0" smtClean="0"/>
                        <a:t>Current</a:t>
                      </a:r>
                      <a:r>
                        <a:rPr lang="en-CA" sz="1400" b="1" baseline="0" dirty="0" smtClean="0"/>
                        <a:t> Price</a:t>
                      </a:r>
                      <a:endParaRPr lang="en-CA" sz="1400" b="1" dirty="0"/>
                    </a:p>
                  </a:txBody>
                  <a:tcPr>
                    <a:solidFill>
                      <a:schemeClr val="bg1">
                        <a:lumMod val="95000"/>
                      </a:schemeClr>
                    </a:solidFill>
                  </a:tcPr>
                </a:tc>
                <a:tc>
                  <a:txBody>
                    <a:bodyPr/>
                    <a:lstStyle/>
                    <a:p>
                      <a:pPr algn="r"/>
                      <a:r>
                        <a:rPr lang="en-CA" sz="1400" b="1" dirty="0" smtClean="0"/>
                        <a:t>$66.61</a:t>
                      </a:r>
                      <a:endParaRPr lang="en-CA" sz="1400" b="1" dirty="0"/>
                    </a:p>
                  </a:txBody>
                  <a:tcPr>
                    <a:solidFill>
                      <a:schemeClr val="bg1">
                        <a:lumMod val="95000"/>
                      </a:schemeClr>
                    </a:solidFill>
                  </a:tcPr>
                </a:tc>
              </a:tr>
              <a:tr h="335849">
                <a:tc>
                  <a:txBody>
                    <a:bodyPr/>
                    <a:lstStyle/>
                    <a:p>
                      <a:r>
                        <a:rPr lang="en-CA" sz="1400" b="1" dirty="0" smtClean="0"/>
                        <a:t>Market</a:t>
                      </a:r>
                      <a:r>
                        <a:rPr lang="en-CA" sz="1400" b="1" baseline="0" dirty="0" smtClean="0"/>
                        <a:t> Cap</a:t>
                      </a:r>
                      <a:endParaRPr lang="en-CA" sz="1400" b="1" dirty="0"/>
                    </a:p>
                  </a:txBody>
                  <a:tcPr>
                    <a:solidFill>
                      <a:schemeClr val="bg1">
                        <a:lumMod val="85000"/>
                      </a:schemeClr>
                    </a:solidFill>
                  </a:tcPr>
                </a:tc>
                <a:tc>
                  <a:txBody>
                    <a:bodyPr/>
                    <a:lstStyle/>
                    <a:p>
                      <a:pPr algn="r"/>
                      <a:r>
                        <a:rPr lang="en-CA" sz="1400" b="1" dirty="0" smtClean="0"/>
                        <a:t>$1.95</a:t>
                      </a:r>
                      <a:r>
                        <a:rPr lang="en-CA" sz="1400" b="1" baseline="0" dirty="0" smtClean="0"/>
                        <a:t>B</a:t>
                      </a:r>
                      <a:endParaRPr lang="en-CA" sz="1400" b="1" dirty="0"/>
                    </a:p>
                  </a:txBody>
                  <a:tcPr>
                    <a:solidFill>
                      <a:schemeClr val="bg1">
                        <a:lumMod val="85000"/>
                      </a:schemeClr>
                    </a:solidFill>
                  </a:tcPr>
                </a:tc>
              </a:tr>
              <a:tr h="335849">
                <a:tc>
                  <a:txBody>
                    <a:bodyPr/>
                    <a:lstStyle/>
                    <a:p>
                      <a:r>
                        <a:rPr lang="en-CA" sz="1400" b="1" dirty="0" smtClean="0"/>
                        <a:t>P</a:t>
                      </a:r>
                      <a:r>
                        <a:rPr lang="en-CA" sz="1400" b="1" baseline="0" dirty="0" smtClean="0"/>
                        <a:t> / E (NTM)</a:t>
                      </a:r>
                      <a:endParaRPr lang="en-CA" sz="1400" b="1" dirty="0"/>
                    </a:p>
                  </a:txBody>
                  <a:tcPr>
                    <a:solidFill>
                      <a:schemeClr val="bg1">
                        <a:lumMod val="95000"/>
                      </a:schemeClr>
                    </a:solidFill>
                  </a:tcPr>
                </a:tc>
                <a:tc>
                  <a:txBody>
                    <a:bodyPr/>
                    <a:lstStyle/>
                    <a:p>
                      <a:pPr algn="r"/>
                      <a:r>
                        <a:rPr lang="en-CA" sz="1400" b="1" dirty="0" smtClean="0"/>
                        <a:t>28.7x</a:t>
                      </a:r>
                      <a:endParaRPr lang="en-CA" sz="1400" b="1" dirty="0"/>
                    </a:p>
                  </a:txBody>
                  <a:tcPr>
                    <a:solidFill>
                      <a:schemeClr val="bg1">
                        <a:lumMod val="95000"/>
                      </a:schemeClr>
                    </a:solidFill>
                  </a:tcPr>
                </a:tc>
              </a:tr>
              <a:tr h="335849">
                <a:tc>
                  <a:txBody>
                    <a:bodyPr/>
                    <a:lstStyle/>
                    <a:p>
                      <a:r>
                        <a:rPr lang="en-CA" sz="1400" b="1" dirty="0" smtClean="0"/>
                        <a:t>EPS (TTM)</a:t>
                      </a:r>
                      <a:endParaRPr lang="en-CA" sz="1400" b="1" dirty="0"/>
                    </a:p>
                  </a:txBody>
                  <a:tcPr>
                    <a:solidFill>
                      <a:schemeClr val="bg1">
                        <a:lumMod val="85000"/>
                      </a:schemeClr>
                    </a:solidFill>
                  </a:tcPr>
                </a:tc>
                <a:tc>
                  <a:txBody>
                    <a:bodyPr/>
                    <a:lstStyle/>
                    <a:p>
                      <a:pPr algn="r"/>
                      <a:r>
                        <a:rPr lang="en-CA" sz="1400" b="1" dirty="0" smtClean="0"/>
                        <a:t>$1.19</a:t>
                      </a:r>
                      <a:endParaRPr lang="en-CA" sz="1400" b="1" dirty="0"/>
                    </a:p>
                  </a:txBody>
                  <a:tcPr>
                    <a:solidFill>
                      <a:schemeClr val="bg1">
                        <a:lumMod val="85000"/>
                      </a:schemeClr>
                    </a:solidFill>
                  </a:tcPr>
                </a:tc>
              </a:tr>
              <a:tr h="311799">
                <a:tc>
                  <a:txBody>
                    <a:bodyPr/>
                    <a:lstStyle/>
                    <a:p>
                      <a:r>
                        <a:rPr lang="en-CA" sz="1400" b="1" dirty="0" smtClean="0"/>
                        <a:t>52 Week Range</a:t>
                      </a:r>
                      <a:endParaRPr lang="en-CA" sz="1400" b="1" dirty="0"/>
                    </a:p>
                  </a:txBody>
                  <a:tcPr>
                    <a:solidFill>
                      <a:schemeClr val="bg1">
                        <a:lumMod val="95000"/>
                      </a:schemeClr>
                    </a:solidFill>
                  </a:tcPr>
                </a:tc>
                <a:tc>
                  <a:txBody>
                    <a:bodyPr/>
                    <a:lstStyle/>
                    <a:p>
                      <a:pPr algn="r"/>
                      <a:r>
                        <a:rPr lang="en-CA" sz="1400" b="1" dirty="0" smtClean="0"/>
                        <a:t>$21.60-68.50</a:t>
                      </a:r>
                      <a:endParaRPr lang="en-CA" sz="1400" b="1" dirty="0"/>
                    </a:p>
                  </a:txBody>
                  <a:tcPr>
                    <a:solidFill>
                      <a:schemeClr val="bg1">
                        <a:lumMod val="95000"/>
                      </a:schemeClr>
                    </a:solidFill>
                  </a:tcPr>
                </a:tc>
              </a:tr>
            </a:tbl>
          </a:graphicData>
        </a:graphic>
      </p:graphicFrame>
      <p:graphicFrame>
        <p:nvGraphicFramePr>
          <p:cNvPr id="11" name="Chart 10"/>
          <p:cNvGraphicFramePr>
            <a:graphicFrameLocks/>
          </p:cNvGraphicFramePr>
          <p:nvPr>
            <p:extLst>
              <p:ext uri="{D42A27DB-BD31-4B8C-83A1-F6EECF244321}">
                <p14:modId xmlns:p14="http://schemas.microsoft.com/office/powerpoint/2010/main" val="2586925441"/>
              </p:ext>
            </p:extLst>
          </p:nvPr>
        </p:nvGraphicFramePr>
        <p:xfrm>
          <a:off x="4788024" y="1373436"/>
          <a:ext cx="3816424" cy="2088232"/>
        </p:xfrm>
        <a:graphic>
          <a:graphicData uri="http://schemas.openxmlformats.org/drawingml/2006/chart">
            <c:chart xmlns:c="http://schemas.openxmlformats.org/drawingml/2006/chart" xmlns:r="http://schemas.openxmlformats.org/officeDocument/2006/relationships" r:id="rId2"/>
          </a:graphicData>
        </a:graphic>
      </p:graphicFrame>
      <p:sp>
        <p:nvSpPr>
          <p:cNvPr id="12" name="Rectangle 11"/>
          <p:cNvSpPr/>
          <p:nvPr/>
        </p:nvSpPr>
        <p:spPr>
          <a:xfrm>
            <a:off x="7956376" y="2497088"/>
            <a:ext cx="648072" cy="31951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smtClean="0">
                <a:solidFill>
                  <a:schemeClr val="tx1"/>
                </a:solidFill>
              </a:rPr>
              <a:t>Price: </a:t>
            </a:r>
          </a:p>
          <a:p>
            <a:pPr algn="ctr"/>
            <a:r>
              <a:rPr lang="en-CA" sz="900" dirty="0" smtClean="0">
                <a:solidFill>
                  <a:schemeClr val="tx1"/>
                </a:solidFill>
              </a:rPr>
              <a:t>$65.81</a:t>
            </a:r>
            <a:endParaRPr lang="en-CA" sz="900" dirty="0">
              <a:solidFill>
                <a:schemeClr val="tx1"/>
              </a:solidFill>
            </a:endParaRPr>
          </a:p>
        </p:txBody>
      </p:sp>
    </p:spTree>
    <p:extLst>
      <p:ext uri="{BB962C8B-B14F-4D97-AF65-F5344CB8AC3E}">
        <p14:creationId xmlns:p14="http://schemas.microsoft.com/office/powerpoint/2010/main" val="36025821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lstStyle/>
          <a:p>
            <a:r>
              <a:rPr lang="en-CA" sz="1600" dirty="0" smtClean="0"/>
              <a:t>Most of the thesis has been realized – most upside remains in a growth thesis</a:t>
            </a:r>
            <a:endParaRPr lang="en-CA" sz="1600" dirty="0"/>
          </a:p>
        </p:txBody>
      </p:sp>
      <p:sp>
        <p:nvSpPr>
          <p:cNvPr id="5" name="Title 4"/>
          <p:cNvSpPr>
            <a:spLocks noGrp="1"/>
          </p:cNvSpPr>
          <p:nvPr>
            <p:ph type="title"/>
          </p:nvPr>
        </p:nvSpPr>
        <p:spPr/>
        <p:txBody>
          <a:bodyPr/>
          <a:lstStyle/>
          <a:p>
            <a:r>
              <a:rPr lang="en-CA" dirty="0" smtClean="0"/>
              <a:t>Analysis of Buy Thesis (September 2013)</a:t>
            </a:r>
            <a:endParaRPr lang="en-CA" dirty="0"/>
          </a:p>
        </p:txBody>
      </p:sp>
      <p:sp>
        <p:nvSpPr>
          <p:cNvPr id="6" name="Text Placeholder 5"/>
          <p:cNvSpPr>
            <a:spLocks noGrp="1"/>
          </p:cNvSpPr>
          <p:nvPr>
            <p:ph type="body" sz="quarter" idx="14"/>
          </p:nvPr>
        </p:nvSpPr>
        <p:spPr/>
        <p:txBody>
          <a:bodyPr/>
          <a:lstStyle/>
          <a:p>
            <a:endParaRPr lang="en-CA"/>
          </a:p>
        </p:txBody>
      </p:sp>
      <p:grpSp>
        <p:nvGrpSpPr>
          <p:cNvPr id="18" name="Group 17"/>
          <p:cNvGrpSpPr/>
          <p:nvPr/>
        </p:nvGrpSpPr>
        <p:grpSpPr>
          <a:xfrm>
            <a:off x="511821" y="1978365"/>
            <a:ext cx="8120359" cy="2933323"/>
            <a:chOff x="388793" y="1515959"/>
            <a:chExt cx="8366415" cy="2962656"/>
          </a:xfrm>
        </p:grpSpPr>
        <p:sp>
          <p:nvSpPr>
            <p:cNvPr id="9" name="Rounded Rectangle 8"/>
            <p:cNvSpPr/>
            <p:nvPr/>
          </p:nvSpPr>
          <p:spPr>
            <a:xfrm>
              <a:off x="388793" y="1592617"/>
              <a:ext cx="1504967" cy="2783270"/>
            </a:xfrm>
            <a:prstGeom prst="roundRect">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smtClean="0"/>
                <a:t>Best-in-class video </a:t>
              </a:r>
              <a:r>
                <a:rPr lang="en-CA" sz="1400" b="1" dirty="0" err="1" smtClean="0"/>
                <a:t>SoC</a:t>
              </a:r>
              <a:r>
                <a:rPr lang="en-CA" sz="1400" b="1" dirty="0" smtClean="0"/>
                <a:t> technology with historically proven management</a:t>
              </a:r>
              <a:endParaRPr lang="en-CA" sz="1400" b="1" dirty="0"/>
            </a:p>
          </p:txBody>
        </p:sp>
        <p:sp>
          <p:nvSpPr>
            <p:cNvPr id="10" name="Rounded Rectangle 9"/>
            <p:cNvSpPr/>
            <p:nvPr/>
          </p:nvSpPr>
          <p:spPr>
            <a:xfrm>
              <a:off x="2104155" y="1592617"/>
              <a:ext cx="1504967" cy="2783270"/>
            </a:xfrm>
            <a:prstGeom prst="roundRect">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smtClean="0"/>
                <a:t>4/5 end markets are posed for explosive growth (20%+ CAGR) in medium term</a:t>
              </a:r>
              <a:endParaRPr lang="en-CA" sz="1400" b="1" dirty="0"/>
            </a:p>
          </p:txBody>
        </p:sp>
        <p:sp>
          <p:nvSpPr>
            <p:cNvPr id="11" name="Rounded Rectangle 10"/>
            <p:cNvSpPr/>
            <p:nvPr/>
          </p:nvSpPr>
          <p:spPr>
            <a:xfrm>
              <a:off x="3819517" y="1592617"/>
              <a:ext cx="1504967" cy="2783270"/>
            </a:xfrm>
            <a:prstGeom prst="roundRect">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smtClean="0"/>
                <a:t>Few pure-play competition; only semiconductor company that is specialized in these particular markets</a:t>
              </a:r>
              <a:endParaRPr lang="en-CA" sz="1400" b="1" dirty="0"/>
            </a:p>
          </p:txBody>
        </p:sp>
        <p:sp>
          <p:nvSpPr>
            <p:cNvPr id="12" name="Rounded Rectangle 11"/>
            <p:cNvSpPr/>
            <p:nvPr/>
          </p:nvSpPr>
          <p:spPr>
            <a:xfrm>
              <a:off x="5534879" y="1592617"/>
              <a:ext cx="1504967" cy="2783270"/>
            </a:xfrm>
            <a:prstGeom prst="roundRect">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smtClean="0"/>
                <a:t>Clean balance sheet, strong position $118M with no debt outstanding</a:t>
              </a:r>
              <a:endParaRPr lang="en-CA" sz="1400" b="1" dirty="0"/>
            </a:p>
          </p:txBody>
        </p:sp>
        <p:sp>
          <p:nvSpPr>
            <p:cNvPr id="13" name="Rounded Rectangle 12"/>
            <p:cNvSpPr/>
            <p:nvPr/>
          </p:nvSpPr>
          <p:spPr>
            <a:xfrm>
              <a:off x="7250241" y="1592617"/>
              <a:ext cx="1504967" cy="2783270"/>
            </a:xfrm>
            <a:prstGeom prst="roundRect">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smtClean="0"/>
                <a:t>Undervalued with regards to P/E and EV/EBITDA compared to </a:t>
              </a:r>
              <a:r>
                <a:rPr lang="en-CA" sz="1400" b="1" dirty="0" err="1" smtClean="0"/>
                <a:t>SoC</a:t>
              </a:r>
              <a:r>
                <a:rPr lang="en-CA" sz="1400" b="1" dirty="0" smtClean="0"/>
                <a:t> peer group</a:t>
              </a:r>
              <a:endParaRPr lang="en-CA" sz="1400" b="1" dirty="0"/>
            </a:p>
          </p:txBody>
        </p:sp>
        <p:cxnSp>
          <p:nvCxnSpPr>
            <p:cNvPr id="15" name="Straight Connector 14"/>
            <p:cNvCxnSpPr/>
            <p:nvPr/>
          </p:nvCxnSpPr>
          <p:spPr>
            <a:xfrm flipV="1">
              <a:off x="3819517" y="1515959"/>
              <a:ext cx="1504967" cy="2962656"/>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2051720" y="1515959"/>
              <a:ext cx="1504967" cy="2959969"/>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7250241" y="1515959"/>
              <a:ext cx="1504967" cy="2962656"/>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083268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457200" y="868680"/>
            <a:ext cx="8507288" cy="360000"/>
          </a:xfrm>
        </p:spPr>
        <p:txBody>
          <a:bodyPr/>
          <a:lstStyle/>
          <a:p>
            <a:r>
              <a:rPr lang="en-CA" sz="1600" dirty="0" smtClean="0"/>
              <a:t>Multiples and intrinsic valuation indicate that AMBA is no longer a value play</a:t>
            </a:r>
            <a:endParaRPr lang="en-CA" sz="1600" dirty="0"/>
          </a:p>
        </p:txBody>
      </p:sp>
      <p:sp>
        <p:nvSpPr>
          <p:cNvPr id="5" name="Title 4"/>
          <p:cNvSpPr>
            <a:spLocks noGrp="1"/>
          </p:cNvSpPr>
          <p:nvPr>
            <p:ph type="title"/>
          </p:nvPr>
        </p:nvSpPr>
        <p:spPr/>
        <p:txBody>
          <a:bodyPr/>
          <a:lstStyle/>
          <a:p>
            <a:r>
              <a:rPr lang="en-CA" dirty="0" smtClean="0"/>
              <a:t>Sell Thesis</a:t>
            </a:r>
            <a:endParaRPr lang="en-CA" dirty="0"/>
          </a:p>
        </p:txBody>
      </p:sp>
      <p:sp>
        <p:nvSpPr>
          <p:cNvPr id="20" name="Content Placeholder 2"/>
          <p:cNvSpPr>
            <a:spLocks noGrp="1"/>
          </p:cNvSpPr>
          <p:nvPr>
            <p:ph idx="1"/>
          </p:nvPr>
        </p:nvSpPr>
        <p:spPr>
          <a:xfrm>
            <a:off x="467544" y="1700808"/>
            <a:ext cx="8229600" cy="4536504"/>
          </a:xfrm>
        </p:spPr>
        <p:txBody>
          <a:bodyPr>
            <a:noAutofit/>
          </a:bodyPr>
          <a:lstStyle/>
          <a:p>
            <a:pPr marL="400050" indent="-400050">
              <a:buFont typeface="+mj-lt"/>
              <a:buAutoNum type="romanUcPeriod"/>
            </a:pPr>
            <a:r>
              <a:rPr lang="en-US" sz="1400" b="1" dirty="0" smtClean="0">
                <a:solidFill>
                  <a:schemeClr val="tx2"/>
                </a:solidFill>
              </a:rPr>
              <a:t>Ambarella is no longer a value investment based on its peers and intrinsic valuation</a:t>
            </a:r>
          </a:p>
          <a:p>
            <a:pPr marL="685800" lvl="1"/>
            <a:r>
              <a:rPr lang="en-US" sz="1400" dirty="0">
                <a:solidFill>
                  <a:srgbClr val="515151"/>
                </a:solidFill>
              </a:rPr>
              <a:t>F</a:t>
            </a:r>
            <a:r>
              <a:rPr lang="en-US" sz="1400" dirty="0" smtClean="0">
                <a:solidFill>
                  <a:srgbClr val="515151"/>
                </a:solidFill>
              </a:rPr>
              <a:t>orward EV / EBITDA multiples are trading ~67.2% higher than the overall median of its SoC peers, and the DCF analysis indicates overvaluation by ~16.1%</a:t>
            </a:r>
          </a:p>
          <a:p>
            <a:pPr marL="400050" indent="-400050">
              <a:buFont typeface="+mj-lt"/>
              <a:buAutoNum type="romanUcPeriod"/>
            </a:pPr>
            <a:r>
              <a:rPr lang="en-US" sz="1400" b="1" dirty="0" err="1" smtClean="0">
                <a:solidFill>
                  <a:schemeClr val="tx2"/>
                </a:solidFill>
              </a:rPr>
              <a:t>Xiaomi</a:t>
            </a:r>
            <a:r>
              <a:rPr lang="en-US" sz="1400" b="1" dirty="0" smtClean="0">
                <a:solidFill>
                  <a:schemeClr val="tx2"/>
                </a:solidFill>
              </a:rPr>
              <a:t> recently released a GoPro competitor (Yi Action Camera) that sells for half the price of the GoPro Hero ($64 vs. $130) and has more impressive performance specs </a:t>
            </a:r>
          </a:p>
          <a:p>
            <a:pPr marL="685800" lvl="1">
              <a:tabLst>
                <a:tab pos="3048000" algn="l"/>
              </a:tabLst>
            </a:pPr>
            <a:r>
              <a:rPr lang="en-US" sz="1400" dirty="0" err="1" smtClean="0">
                <a:solidFill>
                  <a:sysClr val="windowText" lastClr="000000"/>
                </a:solidFill>
              </a:rPr>
              <a:t>Xiaomi</a:t>
            </a:r>
            <a:r>
              <a:rPr lang="en-US" sz="1400" dirty="0" smtClean="0">
                <a:solidFill>
                  <a:sysClr val="windowText" lastClr="000000"/>
                </a:solidFill>
              </a:rPr>
              <a:t> has publicly stated that it negotiates component cost decreases with its suppliers in order to have the ability to sell its products at a low price but remain profitable</a:t>
            </a:r>
          </a:p>
          <a:p>
            <a:pPr marL="685800" lvl="1">
              <a:tabLst>
                <a:tab pos="3048000" algn="l"/>
              </a:tabLst>
            </a:pPr>
            <a:r>
              <a:rPr lang="en-US" sz="1400" dirty="0" smtClean="0">
                <a:solidFill>
                  <a:sysClr val="windowText" lastClr="000000"/>
                </a:solidFill>
              </a:rPr>
              <a:t>GoPro represents ~25-30% of AMBA’s revenue; AMBA is also developing </a:t>
            </a:r>
            <a:r>
              <a:rPr lang="en-US" sz="1400" dirty="0" err="1" smtClean="0">
                <a:solidFill>
                  <a:sysClr val="windowText" lastClr="000000"/>
                </a:solidFill>
              </a:rPr>
              <a:t>Xiaomi</a:t>
            </a:r>
            <a:r>
              <a:rPr lang="en-US" sz="1400" dirty="0" smtClean="0">
                <a:solidFill>
                  <a:sysClr val="windowText" lastClr="000000"/>
                </a:solidFill>
              </a:rPr>
              <a:t> chips, but the cheaper competitor could push out GoPro and bully Ambarella into lowering its prices</a:t>
            </a:r>
          </a:p>
          <a:p>
            <a:pPr marL="400050" indent="-400050">
              <a:buFont typeface="+mj-lt"/>
              <a:buAutoNum type="romanUcPeriod"/>
              <a:tabLst>
                <a:tab pos="3048000" algn="l"/>
              </a:tabLst>
            </a:pPr>
            <a:r>
              <a:rPr lang="en-US" sz="1400" b="1" dirty="0" smtClean="0">
                <a:solidFill>
                  <a:schemeClr val="tx2"/>
                </a:solidFill>
              </a:rPr>
              <a:t>Digital video cameras and camcorders are declining in popularity due to the rise of convenient and high quality smartphone video capture capabilities</a:t>
            </a:r>
          </a:p>
          <a:p>
            <a:pPr marL="685800" lvl="1">
              <a:tabLst>
                <a:tab pos="3048000" algn="l"/>
              </a:tabLst>
            </a:pPr>
            <a:r>
              <a:rPr lang="en-US" sz="1400" dirty="0" smtClean="0">
                <a:solidFill>
                  <a:srgbClr val="515151"/>
                </a:solidFill>
              </a:rPr>
              <a:t>These cameras still represent a significant portion of revenue for Ambarella (~15-20%) </a:t>
            </a:r>
          </a:p>
          <a:p>
            <a:pPr marL="285750">
              <a:tabLst>
                <a:tab pos="3048000" algn="l"/>
              </a:tabLst>
            </a:pPr>
            <a:endParaRPr lang="en-US" sz="1400" dirty="0" smtClean="0">
              <a:solidFill>
                <a:sysClr val="windowText" lastClr="000000"/>
              </a:solidFill>
            </a:endParaRPr>
          </a:p>
          <a:p>
            <a:pPr lvl="1"/>
            <a:endParaRPr lang="en-US" sz="1400" dirty="0">
              <a:solidFill>
                <a:srgbClr val="000000"/>
              </a:solidFill>
            </a:endParaRPr>
          </a:p>
          <a:p>
            <a:endParaRPr lang="en-US" sz="1400" dirty="0" smtClean="0">
              <a:solidFill>
                <a:srgbClr val="000000"/>
              </a:solidFill>
            </a:endParaRPr>
          </a:p>
          <a:p>
            <a:endParaRPr lang="en-US" sz="1400" dirty="0"/>
          </a:p>
          <a:p>
            <a:endParaRPr lang="en-US" sz="1400" dirty="0"/>
          </a:p>
        </p:txBody>
      </p:sp>
      <p:sp>
        <p:nvSpPr>
          <p:cNvPr id="8" name="Rounded Rectangle 7"/>
          <p:cNvSpPr/>
          <p:nvPr/>
        </p:nvSpPr>
        <p:spPr>
          <a:xfrm>
            <a:off x="513598" y="5591500"/>
            <a:ext cx="8083696" cy="35778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rgbClr val="000000"/>
                </a:solidFill>
              </a:rPr>
              <a:t>Recommendation for AMBA: SELL at $66.61 </a:t>
            </a:r>
          </a:p>
        </p:txBody>
      </p:sp>
      <p:sp>
        <p:nvSpPr>
          <p:cNvPr id="7" name="Text Placeholder 3"/>
          <p:cNvSpPr>
            <a:spLocks noGrp="1"/>
          </p:cNvSpPr>
          <p:nvPr>
            <p:ph type="body" sz="quarter" idx="15"/>
          </p:nvPr>
        </p:nvSpPr>
        <p:spPr>
          <a:xfrm>
            <a:off x="457200" y="1354480"/>
            <a:ext cx="8229600" cy="274320"/>
          </a:xfrm>
        </p:spPr>
        <p:txBody>
          <a:bodyPr>
            <a:noAutofit/>
          </a:bodyPr>
          <a:lstStyle/>
          <a:p>
            <a:r>
              <a:rPr lang="en-US" sz="1400" dirty="0" smtClean="0"/>
              <a:t>2014 FY Performance</a:t>
            </a:r>
            <a:endParaRPr lang="en-US" sz="1400" dirty="0"/>
          </a:p>
        </p:txBody>
      </p:sp>
      <p:sp>
        <p:nvSpPr>
          <p:cNvPr id="2" name="Text Placeholder 1"/>
          <p:cNvSpPr>
            <a:spLocks noGrp="1"/>
          </p:cNvSpPr>
          <p:nvPr>
            <p:ph type="body" sz="quarter" idx="15"/>
          </p:nvPr>
        </p:nvSpPr>
        <p:spPr/>
        <p:txBody>
          <a:bodyPr>
            <a:noAutofit/>
          </a:bodyPr>
          <a:lstStyle/>
          <a:p>
            <a:r>
              <a:rPr lang="en-CA" sz="1400" dirty="0" smtClean="0"/>
              <a:t>Sell Thesis and Recommendation</a:t>
            </a:r>
            <a:endParaRPr lang="en-CA" sz="1400" dirty="0"/>
          </a:p>
        </p:txBody>
      </p:sp>
    </p:spTree>
    <p:extLst>
      <p:ext uri="{BB962C8B-B14F-4D97-AF65-F5344CB8AC3E}">
        <p14:creationId xmlns:p14="http://schemas.microsoft.com/office/powerpoint/2010/main" val="42609935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00808"/>
            <a:ext cx="8229600" cy="2088232"/>
          </a:xfrm>
        </p:spPr>
        <p:txBody>
          <a:bodyPr>
            <a:normAutofit/>
          </a:bodyPr>
          <a:lstStyle/>
          <a:p>
            <a:r>
              <a:rPr lang="en-US" sz="1400" b="1" dirty="0" smtClean="0">
                <a:solidFill>
                  <a:schemeClr val="tx2"/>
                </a:solidFill>
              </a:rPr>
              <a:t>Ambarella has been experiencing a gradual decrease in its profitability over time</a:t>
            </a:r>
          </a:p>
          <a:p>
            <a:pPr lvl="1"/>
            <a:r>
              <a:rPr lang="en-US" sz="1400" dirty="0" smtClean="0"/>
              <a:t>Gross </a:t>
            </a:r>
            <a:r>
              <a:rPr lang="en-US" sz="1400" dirty="0"/>
              <a:t>margin on a non-GAAP basis for the </a:t>
            </a:r>
            <a:r>
              <a:rPr lang="en-US" sz="1400" dirty="0" smtClean="0"/>
              <a:t>most recent quarter in fiscal 2014 </a:t>
            </a:r>
            <a:r>
              <a:rPr lang="en-US" sz="1400" dirty="0"/>
              <a:t>was 63.8%, </a:t>
            </a:r>
            <a:r>
              <a:rPr lang="en-US" sz="1400" dirty="0" smtClean="0"/>
              <a:t>this can be compared with a margin of 68.5</a:t>
            </a:r>
            <a:r>
              <a:rPr lang="en-US" sz="1400" dirty="0"/>
              <a:t>% for the same period in fiscal </a:t>
            </a:r>
            <a:r>
              <a:rPr lang="en-US" sz="1400" dirty="0" smtClean="0"/>
              <a:t>2013</a:t>
            </a:r>
          </a:p>
          <a:p>
            <a:pPr lvl="1"/>
            <a:r>
              <a:rPr lang="en-US" sz="1400" dirty="0" smtClean="0"/>
              <a:t>Ambarella </a:t>
            </a:r>
            <a:r>
              <a:rPr lang="en-US" sz="1400" dirty="0"/>
              <a:t>m</a:t>
            </a:r>
            <a:r>
              <a:rPr lang="en-US" sz="1400" dirty="0" smtClean="0"/>
              <a:t>anagement also stated in a conference call </a:t>
            </a:r>
            <a:r>
              <a:rPr lang="en-US" sz="1400" dirty="0"/>
              <a:t>that </a:t>
            </a:r>
            <a:r>
              <a:rPr lang="en-US" sz="1400" dirty="0" smtClean="0"/>
              <a:t>they expect their </a:t>
            </a:r>
            <a:r>
              <a:rPr lang="en-US" sz="1400" dirty="0"/>
              <a:t>sales growth to slow down in the first half of </a:t>
            </a:r>
            <a:r>
              <a:rPr lang="en-US" sz="1400" dirty="0" smtClean="0"/>
              <a:t>2015, resulting in loss of top-line revenue</a:t>
            </a:r>
          </a:p>
        </p:txBody>
      </p:sp>
      <p:sp>
        <p:nvSpPr>
          <p:cNvPr id="3" name="Text Placeholder 2"/>
          <p:cNvSpPr>
            <a:spLocks noGrp="1"/>
          </p:cNvSpPr>
          <p:nvPr>
            <p:ph type="body" sz="quarter" idx="13"/>
          </p:nvPr>
        </p:nvSpPr>
        <p:spPr/>
        <p:txBody>
          <a:bodyPr/>
          <a:lstStyle/>
          <a:p>
            <a:r>
              <a:rPr lang="en-US" sz="1600" dirty="0" smtClean="0"/>
              <a:t>Recent trends in Ambarella’s financial performance and gross margins</a:t>
            </a:r>
            <a:endParaRPr lang="en-US" sz="1600" dirty="0"/>
          </a:p>
        </p:txBody>
      </p:sp>
      <p:sp>
        <p:nvSpPr>
          <p:cNvPr id="4" name="Text Placeholder 3"/>
          <p:cNvSpPr>
            <a:spLocks noGrp="1"/>
          </p:cNvSpPr>
          <p:nvPr>
            <p:ph type="body" sz="quarter" idx="15"/>
          </p:nvPr>
        </p:nvSpPr>
        <p:spPr/>
        <p:txBody>
          <a:bodyPr>
            <a:noAutofit/>
          </a:bodyPr>
          <a:lstStyle/>
          <a:p>
            <a:r>
              <a:rPr lang="en-US" sz="1400" dirty="0" smtClean="0"/>
              <a:t>2014 FY Performance</a:t>
            </a:r>
            <a:endParaRPr lang="en-US" sz="1400" dirty="0"/>
          </a:p>
        </p:txBody>
      </p:sp>
      <p:sp>
        <p:nvSpPr>
          <p:cNvPr id="5" name="Title 4"/>
          <p:cNvSpPr>
            <a:spLocks noGrp="1"/>
          </p:cNvSpPr>
          <p:nvPr>
            <p:ph type="title"/>
          </p:nvPr>
        </p:nvSpPr>
        <p:spPr/>
        <p:txBody>
          <a:bodyPr/>
          <a:lstStyle/>
          <a:p>
            <a:r>
              <a:rPr lang="en-US" dirty="0" smtClean="0"/>
              <a:t>Internal Analysis</a:t>
            </a:r>
            <a:endParaRPr lang="en-US" dirty="0"/>
          </a:p>
        </p:txBody>
      </p:sp>
      <p:sp>
        <p:nvSpPr>
          <p:cNvPr id="6" name="Text Placeholder 5"/>
          <p:cNvSpPr>
            <a:spLocks noGrp="1"/>
          </p:cNvSpPr>
          <p:nvPr>
            <p:ph type="body" sz="quarter" idx="14"/>
          </p:nvPr>
        </p:nvSpPr>
        <p:spPr/>
        <p:txBody>
          <a:bodyPr/>
          <a:lstStyle/>
          <a:p>
            <a:endParaRPr lang="en-US"/>
          </a:p>
        </p:txBody>
      </p:sp>
      <p:sp>
        <p:nvSpPr>
          <p:cNvPr id="13" name="Text Placeholder 3"/>
          <p:cNvSpPr>
            <a:spLocks noGrp="1"/>
          </p:cNvSpPr>
          <p:nvPr>
            <p:ph type="body" sz="quarter" idx="15"/>
          </p:nvPr>
        </p:nvSpPr>
        <p:spPr>
          <a:xfrm>
            <a:off x="446856" y="3514720"/>
            <a:ext cx="8229600" cy="274320"/>
          </a:xfrm>
        </p:spPr>
        <p:txBody>
          <a:bodyPr>
            <a:noAutofit/>
          </a:bodyPr>
          <a:lstStyle/>
          <a:p>
            <a:r>
              <a:rPr lang="en-US" sz="1400" dirty="0" smtClean="0"/>
              <a:t>Margin Analysis</a:t>
            </a:r>
            <a:endParaRPr lang="en-US" sz="1400" dirty="0"/>
          </a:p>
        </p:txBody>
      </p:sp>
      <p:sp>
        <p:nvSpPr>
          <p:cNvPr id="14" name="Content Placeholder 1"/>
          <p:cNvSpPr>
            <a:spLocks noGrp="1"/>
          </p:cNvSpPr>
          <p:nvPr>
            <p:ph idx="1"/>
          </p:nvPr>
        </p:nvSpPr>
        <p:spPr>
          <a:xfrm>
            <a:off x="467544" y="3933056"/>
            <a:ext cx="8229600" cy="2160240"/>
          </a:xfrm>
        </p:spPr>
        <p:txBody>
          <a:bodyPr>
            <a:normAutofit/>
          </a:bodyPr>
          <a:lstStyle/>
          <a:p>
            <a:r>
              <a:rPr lang="en-US" sz="1400" b="1" dirty="0">
                <a:solidFill>
                  <a:schemeClr val="tx2"/>
                </a:solidFill>
              </a:rPr>
              <a:t>Devices like cameras and audio/video chip technology become commoditized </a:t>
            </a:r>
            <a:r>
              <a:rPr lang="en-US" sz="1400" b="1" dirty="0" smtClean="0">
                <a:solidFill>
                  <a:schemeClr val="tx2"/>
                </a:solidFill>
              </a:rPr>
              <a:t>quickly; there is currently fierce pricing competition from large chip manufacturers</a:t>
            </a:r>
          </a:p>
          <a:p>
            <a:pPr lvl="1"/>
            <a:r>
              <a:rPr lang="en-US" sz="1400" dirty="0" smtClean="0"/>
              <a:t>Moving forward, it is likely that Ambarella’s pricing strategy will face immense pressure</a:t>
            </a:r>
          </a:p>
          <a:p>
            <a:r>
              <a:rPr lang="en-US" sz="1400" b="1" dirty="0">
                <a:solidFill>
                  <a:schemeClr val="tx2"/>
                </a:solidFill>
              </a:rPr>
              <a:t>Operating expenses, which stand today at 43% and inline with estimates, </a:t>
            </a:r>
            <a:r>
              <a:rPr lang="en-US" sz="1400" b="1" dirty="0" smtClean="0">
                <a:solidFill>
                  <a:schemeClr val="tx2"/>
                </a:solidFill>
              </a:rPr>
              <a:t>are expected to increase; as transistors decrease in size (Moore’s Law), they become more expensive</a:t>
            </a:r>
          </a:p>
          <a:p>
            <a:pPr lvl="1"/>
            <a:r>
              <a:rPr lang="en-US" sz="1400" dirty="0" smtClean="0"/>
              <a:t>COGS as a percentage of sales is slowly increasing (33% to 36% from 2013 to 2014)</a:t>
            </a:r>
            <a:endParaRPr lang="en-US" sz="1400" dirty="0"/>
          </a:p>
        </p:txBody>
      </p:sp>
    </p:spTree>
    <p:extLst>
      <p:ext uri="{BB962C8B-B14F-4D97-AF65-F5344CB8AC3E}">
        <p14:creationId xmlns:p14="http://schemas.microsoft.com/office/powerpoint/2010/main" val="21666984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457200" y="868680"/>
            <a:ext cx="8507288" cy="360000"/>
          </a:xfrm>
        </p:spPr>
        <p:txBody>
          <a:bodyPr/>
          <a:lstStyle/>
          <a:p>
            <a:r>
              <a:rPr lang="en-US" sz="1600" dirty="0" smtClean="0"/>
              <a:t>Ambarella faces certain competitive pressures from other larger chip makers</a:t>
            </a:r>
            <a:endParaRPr lang="en-CA" sz="1600" dirty="0"/>
          </a:p>
        </p:txBody>
      </p:sp>
      <p:sp>
        <p:nvSpPr>
          <p:cNvPr id="5" name="Title 4"/>
          <p:cNvSpPr>
            <a:spLocks noGrp="1"/>
          </p:cNvSpPr>
          <p:nvPr>
            <p:ph type="title"/>
          </p:nvPr>
        </p:nvSpPr>
        <p:spPr/>
        <p:txBody>
          <a:bodyPr/>
          <a:lstStyle/>
          <a:p>
            <a:r>
              <a:rPr lang="en-CA" dirty="0" smtClean="0"/>
              <a:t>Internal Analysis</a:t>
            </a:r>
            <a:endParaRPr lang="en-CA" dirty="0"/>
          </a:p>
        </p:txBody>
      </p:sp>
      <p:sp>
        <p:nvSpPr>
          <p:cNvPr id="11" name="Text Placeholder 4"/>
          <p:cNvSpPr txBox="1">
            <a:spLocks/>
          </p:cNvSpPr>
          <p:nvPr/>
        </p:nvSpPr>
        <p:spPr>
          <a:xfrm>
            <a:off x="513124" y="4857463"/>
            <a:ext cx="8117753" cy="731777"/>
          </a:xfrm>
          <a:prstGeom prst="rect">
            <a:avLst/>
          </a:prstGeom>
          <a:solidFill>
            <a:schemeClr val="tx2">
              <a:lumMod val="20000"/>
              <a:lumOff val="80000"/>
            </a:schemeClr>
          </a:solidFill>
          <a:ln w="19050">
            <a:solidFill>
              <a:schemeClr val="tx1"/>
            </a:solidFill>
          </a:ln>
        </p:spPr>
        <p:txBody>
          <a:bodyPr vert="horz" lIns="91440" tIns="45720" rIns="91440" bIns="45720" rtlCol="0" anchor="ctr">
            <a:normAutofit/>
          </a:bodyPr>
          <a:lstStyle>
            <a:lvl1pPr marL="0" indent="0" algn="ctr" defTabSz="914400" rtl="0" eaLnBrk="1" latinLnBrk="0" hangingPunct="1">
              <a:spcBef>
                <a:spcPct val="20000"/>
              </a:spcBef>
              <a:buClr>
                <a:schemeClr val="tx2"/>
              </a:buClr>
              <a:buFont typeface="Wingdings" pitchFamily="2" charset="2"/>
              <a:buNone/>
              <a:defRPr sz="1800" kern="1200" baseline="0">
                <a:solidFill>
                  <a:schemeClr val="tx2"/>
                </a:solidFill>
                <a:latin typeface="Book Antiqua" pitchFamily="18" charset="0"/>
                <a:ea typeface="+mn-ea"/>
                <a:cs typeface="+mn-cs"/>
              </a:defRPr>
            </a:lvl1pPr>
            <a:lvl2pPr marL="742950" indent="-285750" algn="l" defTabSz="914400" rtl="0" eaLnBrk="1" latinLnBrk="0" hangingPunct="1">
              <a:spcBef>
                <a:spcPct val="20000"/>
              </a:spcBef>
              <a:buClr>
                <a:schemeClr val="bg1">
                  <a:lumMod val="50000"/>
                </a:schemeClr>
              </a:buClr>
              <a:buFont typeface="Arial" pitchFamily="34" charset="0"/>
              <a:buChar char="–"/>
              <a:defRPr sz="1600" kern="1200">
                <a:solidFill>
                  <a:schemeClr val="tx1"/>
                </a:solidFill>
                <a:latin typeface="Book Antiqua" pitchFamily="18" charset="0"/>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Book Antiqua" pitchFamily="18" charset="0"/>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solidFill>
                <a:latin typeface="Book Antiqua" pitchFamily="18" charset="0"/>
                <a:ea typeface="+mn-ea"/>
                <a:cs typeface="+mn-cs"/>
              </a:defRPr>
            </a:lvl4pPr>
            <a:lvl5pPr marL="2057400" indent="-228600" algn="l" defTabSz="914400" rtl="0" eaLnBrk="1" latinLnBrk="0" hangingPunct="1">
              <a:spcBef>
                <a:spcPct val="20000"/>
              </a:spcBef>
              <a:buFont typeface="Wingdings" pitchFamily="2" charset="2"/>
              <a:buChar char="§"/>
              <a:defRPr sz="1600" kern="1200">
                <a:solidFill>
                  <a:schemeClr val="tx1"/>
                </a:solidFill>
                <a:latin typeface="Book Antiqu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400" i="1" dirty="0">
                <a:solidFill>
                  <a:schemeClr val="tx1"/>
                </a:solidFill>
                <a:latin typeface="Arial"/>
                <a:cs typeface="Arial"/>
              </a:rPr>
              <a:t>The </a:t>
            </a:r>
            <a:r>
              <a:rPr lang="en-US" sz="1400" i="1" dirty="0" smtClean="0">
                <a:solidFill>
                  <a:schemeClr val="tx1"/>
                </a:solidFill>
                <a:latin typeface="Arial"/>
                <a:cs typeface="Arial"/>
              </a:rPr>
              <a:t>continuous uncertainty surrounding the Client Base and the decreasing margins indicates that Ambarella could be a fairly speculative </a:t>
            </a:r>
            <a:r>
              <a:rPr lang="en-US" sz="1400" i="1" dirty="0">
                <a:solidFill>
                  <a:schemeClr val="tx1"/>
                </a:solidFill>
                <a:latin typeface="Arial"/>
                <a:cs typeface="Arial"/>
              </a:rPr>
              <a:t>investment </a:t>
            </a:r>
            <a:r>
              <a:rPr lang="en-US" sz="1400" i="1" dirty="0" smtClean="0">
                <a:solidFill>
                  <a:schemeClr val="tx1"/>
                </a:solidFill>
                <a:latin typeface="Arial"/>
                <a:cs typeface="Arial"/>
              </a:rPr>
              <a:t>at the moment</a:t>
            </a:r>
            <a:endParaRPr lang="en-US" sz="1400" i="1" dirty="0">
              <a:solidFill>
                <a:schemeClr val="tx1"/>
              </a:solidFill>
              <a:latin typeface="Arial"/>
              <a:cs typeface="Arial"/>
            </a:endParaRPr>
          </a:p>
        </p:txBody>
      </p:sp>
      <p:sp>
        <p:nvSpPr>
          <p:cNvPr id="2" name="Text Placeholder 1"/>
          <p:cNvSpPr>
            <a:spLocks noGrp="1"/>
          </p:cNvSpPr>
          <p:nvPr>
            <p:ph type="body" sz="quarter" idx="15"/>
          </p:nvPr>
        </p:nvSpPr>
        <p:spPr/>
        <p:txBody>
          <a:bodyPr>
            <a:noAutofit/>
          </a:bodyPr>
          <a:lstStyle/>
          <a:p>
            <a:r>
              <a:rPr lang="en-CA" sz="1400" dirty="0" smtClean="0"/>
              <a:t>Competitive Pressures</a:t>
            </a:r>
            <a:endParaRPr lang="en-CA" sz="1400" dirty="0"/>
          </a:p>
        </p:txBody>
      </p:sp>
      <p:sp>
        <p:nvSpPr>
          <p:cNvPr id="8" name="Content Placeholder 1"/>
          <p:cNvSpPr>
            <a:spLocks noGrp="1"/>
          </p:cNvSpPr>
          <p:nvPr>
            <p:ph idx="1"/>
          </p:nvPr>
        </p:nvSpPr>
        <p:spPr>
          <a:xfrm>
            <a:off x="457200" y="1700808"/>
            <a:ext cx="8229600" cy="3384376"/>
          </a:xfrm>
        </p:spPr>
        <p:txBody>
          <a:bodyPr>
            <a:normAutofit/>
          </a:bodyPr>
          <a:lstStyle/>
          <a:p>
            <a:r>
              <a:rPr lang="en-US" sz="1400" b="1" dirty="0">
                <a:solidFill>
                  <a:schemeClr val="tx2"/>
                </a:solidFill>
              </a:rPr>
              <a:t>Even though AMBA has strong competitive advantages and certain barriers of entry, it might still be susceptible to threats from well-established, large-size tech </a:t>
            </a:r>
            <a:r>
              <a:rPr lang="en-US" sz="1400" b="1" dirty="0" smtClean="0">
                <a:solidFill>
                  <a:schemeClr val="tx2"/>
                </a:solidFill>
              </a:rPr>
              <a:t>companies</a:t>
            </a:r>
          </a:p>
          <a:p>
            <a:pPr lvl="1"/>
            <a:r>
              <a:rPr lang="en-US" sz="1400" dirty="0" smtClean="0">
                <a:solidFill>
                  <a:srgbClr val="000000"/>
                </a:solidFill>
              </a:rPr>
              <a:t>A recent trend of consolidation in the Semiconductor sector places certain threats on Ambarella as they are one of the smaller players in this particular space</a:t>
            </a:r>
          </a:p>
          <a:p>
            <a:pPr lvl="1"/>
            <a:r>
              <a:rPr lang="en-US" sz="1400" dirty="0" smtClean="0">
                <a:solidFill>
                  <a:srgbClr val="000000"/>
                </a:solidFill>
              </a:rPr>
              <a:t>AMBA doesn’t have the economies of scale to compete with many larger firms</a:t>
            </a:r>
            <a:endParaRPr lang="en-US" sz="1400" dirty="0">
              <a:solidFill>
                <a:srgbClr val="000000"/>
              </a:solidFill>
            </a:endParaRPr>
          </a:p>
          <a:p>
            <a:r>
              <a:rPr lang="en-US" sz="1400" b="1" dirty="0" smtClean="0">
                <a:solidFill>
                  <a:schemeClr val="tx2"/>
                </a:solidFill>
              </a:rPr>
              <a:t>To remain competitive in this industry, consistently investing significant funds into research and development is critical to generating new and improved product lines</a:t>
            </a:r>
          </a:p>
          <a:p>
            <a:pPr lvl="1"/>
            <a:r>
              <a:rPr lang="en-US" sz="1400" dirty="0" smtClean="0">
                <a:solidFill>
                  <a:srgbClr val="000000"/>
                </a:solidFill>
              </a:rPr>
              <a:t>Ambarella may not be able to keep up with the rapidly changing trends in the Semiconductor space and could potentially lag behind larger manufacturers</a:t>
            </a:r>
            <a:endParaRPr lang="en-US" sz="1400" dirty="0">
              <a:solidFill>
                <a:srgbClr val="000000"/>
              </a:solidFill>
            </a:endParaRPr>
          </a:p>
        </p:txBody>
      </p:sp>
    </p:spTree>
    <p:extLst>
      <p:ext uri="{BB962C8B-B14F-4D97-AF65-F5344CB8AC3E}">
        <p14:creationId xmlns:p14="http://schemas.microsoft.com/office/powerpoint/2010/main" val="26029602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External Analysis</a:t>
            </a:r>
            <a:endParaRPr lang="en-CA" dirty="0"/>
          </a:p>
        </p:txBody>
      </p:sp>
      <p:sp>
        <p:nvSpPr>
          <p:cNvPr id="4" name="Text Placeholder 3"/>
          <p:cNvSpPr>
            <a:spLocks noGrp="1"/>
          </p:cNvSpPr>
          <p:nvPr>
            <p:ph type="body" sz="quarter" idx="13"/>
          </p:nvPr>
        </p:nvSpPr>
        <p:spPr/>
        <p:txBody>
          <a:bodyPr/>
          <a:lstStyle/>
          <a:p>
            <a:r>
              <a:rPr lang="en-CA" sz="1600" dirty="0" smtClean="0"/>
              <a:t>Market dynamics in the SoC semiconductor space</a:t>
            </a:r>
            <a:endParaRPr lang="en-CA" sz="1600" dirty="0"/>
          </a:p>
        </p:txBody>
      </p:sp>
      <p:sp>
        <p:nvSpPr>
          <p:cNvPr id="5" name="Content Placeholder 4"/>
          <p:cNvSpPr>
            <a:spLocks noGrp="1"/>
          </p:cNvSpPr>
          <p:nvPr>
            <p:ph idx="14"/>
          </p:nvPr>
        </p:nvSpPr>
        <p:spPr>
          <a:xfrm>
            <a:off x="457200" y="1700808"/>
            <a:ext cx="8229600" cy="4320480"/>
          </a:xfrm>
        </p:spPr>
        <p:txBody>
          <a:bodyPr>
            <a:normAutofit/>
          </a:bodyPr>
          <a:lstStyle/>
          <a:p>
            <a:r>
              <a:rPr lang="en-CA" sz="1400" b="1" dirty="0" smtClean="0">
                <a:solidFill>
                  <a:schemeClr val="tx2"/>
                </a:solidFill>
              </a:rPr>
              <a:t>Companies are greatly subjected to their consumers</a:t>
            </a:r>
            <a:endParaRPr lang="en-CA" sz="1400" b="1" dirty="0">
              <a:solidFill>
                <a:schemeClr val="tx2"/>
              </a:solidFill>
            </a:endParaRPr>
          </a:p>
          <a:p>
            <a:pPr lvl="1"/>
            <a:r>
              <a:rPr lang="en-CA" sz="1400" dirty="0" smtClean="0"/>
              <a:t>The </a:t>
            </a:r>
            <a:r>
              <a:rPr lang="en-CA" sz="1400" dirty="0"/>
              <a:t>companies partners, GoPro and recently Xiaomi, compete with other video cameras in a very competitive market. </a:t>
            </a:r>
            <a:r>
              <a:rPr lang="en-CA" sz="1400" dirty="0" smtClean="0"/>
              <a:t>For example, Apple </a:t>
            </a:r>
            <a:r>
              <a:rPr lang="en-CA" sz="1400" dirty="0"/>
              <a:t>recently got their patent application for wearable cameras </a:t>
            </a:r>
            <a:r>
              <a:rPr lang="en-CA" sz="1400" dirty="0" smtClean="0"/>
              <a:t>approved</a:t>
            </a:r>
            <a:endParaRPr lang="en-CA" sz="1400" dirty="0" smtClean="0">
              <a:solidFill>
                <a:schemeClr val="tx2"/>
              </a:solidFill>
            </a:endParaRPr>
          </a:p>
          <a:p>
            <a:r>
              <a:rPr lang="en-CA" sz="1400" b="1" dirty="0" smtClean="0">
                <a:solidFill>
                  <a:schemeClr val="tx2"/>
                </a:solidFill>
              </a:rPr>
              <a:t>The industry develops at a fast pace</a:t>
            </a:r>
          </a:p>
          <a:p>
            <a:pPr lvl="1"/>
            <a:r>
              <a:rPr lang="en-CA" sz="1400" dirty="0" smtClean="0"/>
              <a:t>As technology advances, more will be demanded of these small semiconductors each year and thus fewer chips will be demanded </a:t>
            </a:r>
          </a:p>
          <a:p>
            <a:pPr lvl="1"/>
            <a:r>
              <a:rPr lang="en-CA" sz="1400" dirty="0" smtClean="0"/>
              <a:t>It is difficult for a company to keep up with innovation, to match the need for increasing processing speeds</a:t>
            </a:r>
          </a:p>
          <a:p>
            <a:r>
              <a:rPr lang="en-CA" sz="1400" b="1" dirty="0" smtClean="0">
                <a:solidFill>
                  <a:schemeClr val="tx2"/>
                </a:solidFill>
              </a:rPr>
              <a:t>There are few barriers to entry, in the designing industry</a:t>
            </a:r>
          </a:p>
          <a:p>
            <a:pPr lvl="1"/>
            <a:r>
              <a:rPr lang="en-CA" sz="1400" dirty="0" smtClean="0"/>
              <a:t>Designing, rather than manufacturing, requires little start-up costs and is highly dependent on the skill of its employees, rather than the value of its capital, which is much cheaper</a:t>
            </a:r>
            <a:endParaRPr lang="en-CA" sz="1400" dirty="0"/>
          </a:p>
          <a:p>
            <a:pPr marL="0" indent="0">
              <a:buNone/>
            </a:pPr>
            <a:endParaRPr lang="en-CA" dirty="0"/>
          </a:p>
        </p:txBody>
      </p:sp>
      <p:sp>
        <p:nvSpPr>
          <p:cNvPr id="7" name="Text Placeholder 6"/>
          <p:cNvSpPr>
            <a:spLocks noGrp="1"/>
          </p:cNvSpPr>
          <p:nvPr>
            <p:ph type="body" sz="quarter" idx="16"/>
          </p:nvPr>
        </p:nvSpPr>
        <p:spPr>
          <a:xfrm>
            <a:off x="457200" y="1353312"/>
            <a:ext cx="8229600" cy="274320"/>
          </a:xfrm>
        </p:spPr>
        <p:txBody>
          <a:bodyPr>
            <a:noAutofit/>
          </a:bodyPr>
          <a:lstStyle/>
          <a:p>
            <a:r>
              <a:rPr lang="en-CA" sz="1400" dirty="0" smtClean="0"/>
              <a:t>Market Dynamics</a:t>
            </a:r>
            <a:endParaRPr lang="en-CA" sz="1400" dirty="0"/>
          </a:p>
        </p:txBody>
      </p:sp>
    </p:spTree>
    <p:extLst>
      <p:ext uri="{BB962C8B-B14F-4D97-AF65-F5344CB8AC3E}">
        <p14:creationId xmlns:p14="http://schemas.microsoft.com/office/powerpoint/2010/main" val="15032181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External Analysis</a:t>
            </a:r>
            <a:endParaRPr lang="en-CA" dirty="0"/>
          </a:p>
        </p:txBody>
      </p:sp>
      <p:sp>
        <p:nvSpPr>
          <p:cNvPr id="3" name="Content Placeholder 2"/>
          <p:cNvSpPr>
            <a:spLocks noGrp="1"/>
          </p:cNvSpPr>
          <p:nvPr>
            <p:ph idx="1"/>
          </p:nvPr>
        </p:nvSpPr>
        <p:spPr>
          <a:xfrm>
            <a:off x="457200" y="1700808"/>
            <a:ext cx="8075240" cy="5863771"/>
          </a:xfrm>
        </p:spPr>
        <p:txBody>
          <a:bodyPr>
            <a:normAutofit/>
          </a:bodyPr>
          <a:lstStyle/>
          <a:p>
            <a:r>
              <a:rPr lang="en-CA" sz="1400" b="1" dirty="0" smtClean="0">
                <a:solidFill>
                  <a:schemeClr val="tx2"/>
                </a:solidFill>
              </a:rPr>
              <a:t>Camera Market Industry</a:t>
            </a:r>
          </a:p>
          <a:p>
            <a:pPr lvl="1"/>
            <a:r>
              <a:rPr lang="en-CA" sz="1400" dirty="0" smtClean="0"/>
              <a:t>CSR Plc (who acquired Zoran Corporation in August 2011), Fujitsu Limited, </a:t>
            </a:r>
            <a:r>
              <a:rPr lang="en-CA" sz="1400" dirty="0" err="1" smtClean="0"/>
              <a:t>HiSilicon</a:t>
            </a:r>
            <a:r>
              <a:rPr lang="en-CA" sz="1400" dirty="0" smtClean="0"/>
              <a:t> Technologies Co., Ltd. and Texas Instruments Incorporated</a:t>
            </a:r>
            <a:endParaRPr lang="en-CA" sz="1400" dirty="0"/>
          </a:p>
          <a:p>
            <a:r>
              <a:rPr lang="en-CA" sz="1400" b="1" dirty="0" smtClean="0">
                <a:solidFill>
                  <a:schemeClr val="tx2"/>
                </a:solidFill>
              </a:rPr>
              <a:t>Division of OEMs</a:t>
            </a:r>
          </a:p>
          <a:p>
            <a:pPr lvl="1"/>
            <a:r>
              <a:rPr lang="en-CA" sz="1400" dirty="0" smtClean="0"/>
              <a:t>Canon </a:t>
            </a:r>
            <a:r>
              <a:rPr lang="en-CA" sz="1400" dirty="0"/>
              <a:t>Inc., </a:t>
            </a:r>
            <a:r>
              <a:rPr lang="en-CA" sz="1400" dirty="0" smtClean="0"/>
              <a:t>Panasonic </a:t>
            </a:r>
            <a:r>
              <a:rPr lang="en-CA" sz="1400" dirty="0"/>
              <a:t>Corporation and Sony Corporation</a:t>
            </a:r>
            <a:r>
              <a:rPr lang="en-CA" sz="1400" dirty="0" smtClean="0"/>
              <a:t>.</a:t>
            </a:r>
          </a:p>
          <a:p>
            <a:r>
              <a:rPr lang="en-CA" sz="1400" b="1" dirty="0" smtClean="0">
                <a:solidFill>
                  <a:schemeClr val="tx2"/>
                </a:solidFill>
              </a:rPr>
              <a:t>Infrastructure</a:t>
            </a:r>
          </a:p>
          <a:p>
            <a:pPr lvl="1"/>
            <a:r>
              <a:rPr lang="en-CA" sz="1400" dirty="0" smtClean="0"/>
              <a:t>Intel </a:t>
            </a:r>
            <a:r>
              <a:rPr lang="en-CA" sz="1400" dirty="0"/>
              <a:t>Corporation, Magnum Semiconductor, Inc. and Texas Instruments Incorporated. </a:t>
            </a:r>
          </a:p>
          <a:p>
            <a:r>
              <a:rPr lang="en-CA" sz="1400" b="1" dirty="0" smtClean="0">
                <a:solidFill>
                  <a:schemeClr val="tx2"/>
                </a:solidFill>
              </a:rPr>
              <a:t>Key Success Factors</a:t>
            </a:r>
          </a:p>
          <a:p>
            <a:pPr lvl="1"/>
            <a:r>
              <a:rPr lang="en-CA" sz="1400" i="1" dirty="0" smtClean="0"/>
              <a:t>Constant technological advances:</a:t>
            </a:r>
            <a:r>
              <a:rPr lang="en-CA" sz="1400" dirty="0" smtClean="0"/>
              <a:t> It’s difficult for AMBA to keep up with the technological advances of larger companies, because of its smaller R&amp;D budget</a:t>
            </a:r>
          </a:p>
          <a:p>
            <a:pPr lvl="1"/>
            <a:r>
              <a:rPr lang="en-CA" sz="1400" dirty="0" smtClean="0"/>
              <a:t>Eg. AMBA spent 31% of total revenue on R&amp;D last year, while QCOM only spent 21%</a:t>
            </a:r>
            <a:endParaRPr lang="en-CA" sz="1400" dirty="0"/>
          </a:p>
          <a:p>
            <a:pPr lvl="1"/>
            <a:r>
              <a:rPr lang="en-CA" sz="1400" i="1" dirty="0" smtClean="0"/>
              <a:t>Competitive pricing: </a:t>
            </a:r>
            <a:r>
              <a:rPr lang="en-CA" sz="1400" dirty="0" smtClean="0"/>
              <a:t>Companies that do not outsource the production of their semiconductors have lower costs and can thus compete better on pricing </a:t>
            </a:r>
          </a:p>
          <a:p>
            <a:pPr marL="0" indent="0">
              <a:buNone/>
            </a:pPr>
            <a:endParaRPr lang="en-CA" sz="1400" dirty="0" smtClean="0"/>
          </a:p>
          <a:p>
            <a:pPr marL="0" indent="0">
              <a:buNone/>
            </a:pPr>
            <a:endParaRPr lang="en-CA" sz="1400" b="1" dirty="0" smtClean="0"/>
          </a:p>
          <a:p>
            <a:endParaRPr lang="en-CA" sz="1400" b="1" dirty="0"/>
          </a:p>
        </p:txBody>
      </p:sp>
      <p:sp>
        <p:nvSpPr>
          <p:cNvPr id="7" name="Text Placeholder 6"/>
          <p:cNvSpPr>
            <a:spLocks noGrp="1"/>
          </p:cNvSpPr>
          <p:nvPr>
            <p:ph type="body" sz="quarter" idx="16"/>
          </p:nvPr>
        </p:nvSpPr>
        <p:spPr>
          <a:xfrm>
            <a:off x="457200" y="1353312"/>
            <a:ext cx="8229600" cy="274320"/>
          </a:xfrm>
        </p:spPr>
        <p:txBody>
          <a:bodyPr>
            <a:noAutofit/>
          </a:bodyPr>
          <a:lstStyle/>
          <a:p>
            <a:r>
              <a:rPr lang="en-CA" sz="1400" dirty="0" smtClean="0"/>
              <a:t>Competitive Analysis</a:t>
            </a:r>
            <a:endParaRPr lang="en-CA" sz="1400" dirty="0"/>
          </a:p>
        </p:txBody>
      </p:sp>
      <p:sp>
        <p:nvSpPr>
          <p:cNvPr id="5" name="Text Placeholder 4"/>
          <p:cNvSpPr>
            <a:spLocks noGrp="1"/>
          </p:cNvSpPr>
          <p:nvPr>
            <p:ph type="body" sz="quarter" idx="13"/>
          </p:nvPr>
        </p:nvSpPr>
        <p:spPr/>
        <p:txBody>
          <a:bodyPr/>
          <a:lstStyle/>
          <a:p>
            <a:r>
              <a:rPr lang="en-CA" sz="1600" dirty="0"/>
              <a:t>Overview of players in the sub-industries Ambarella currently competes in</a:t>
            </a:r>
          </a:p>
          <a:p>
            <a:endParaRPr lang="en-CA" dirty="0"/>
          </a:p>
        </p:txBody>
      </p:sp>
    </p:spTree>
    <p:extLst>
      <p:ext uri="{BB962C8B-B14F-4D97-AF65-F5344CB8AC3E}">
        <p14:creationId xmlns:p14="http://schemas.microsoft.com/office/powerpoint/2010/main" val="29862999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Default">
      <a:dk1>
        <a:srgbClr val="2E4760"/>
      </a:dk1>
      <a:lt1>
        <a:sysClr val="window" lastClr="FFFFFF"/>
      </a:lt1>
      <a:dk2>
        <a:srgbClr val="7397BC"/>
      </a:dk2>
      <a:lt2>
        <a:srgbClr val="EBF2F5"/>
      </a:lt2>
      <a:accent1>
        <a:srgbClr val="5887C7"/>
      </a:accent1>
      <a:accent2>
        <a:srgbClr val="6AA070"/>
      </a:accent2>
      <a:accent3>
        <a:srgbClr val="D4873E"/>
      </a:accent3>
      <a:accent4>
        <a:srgbClr val="9479A0"/>
      </a:accent4>
      <a:accent5>
        <a:srgbClr val="5BA4A2"/>
      </a:accent5>
      <a:accent6>
        <a:srgbClr val="D5BB38"/>
      </a:accent6>
      <a:hlink>
        <a:srgbClr val="2E4760"/>
      </a:hlink>
      <a:folHlink>
        <a:srgbClr val="2E4760"/>
      </a:folHlink>
    </a:clrScheme>
    <a:fontScheme name="Defaul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Default">
      <a:dk1>
        <a:srgbClr val="2E4760"/>
      </a:dk1>
      <a:lt1>
        <a:sysClr val="window" lastClr="FFFFFF"/>
      </a:lt1>
      <a:dk2>
        <a:srgbClr val="7397BC"/>
      </a:dk2>
      <a:lt2>
        <a:srgbClr val="EBF2F5"/>
      </a:lt2>
      <a:accent1>
        <a:srgbClr val="5887C7"/>
      </a:accent1>
      <a:accent2>
        <a:srgbClr val="6AA070"/>
      </a:accent2>
      <a:accent3>
        <a:srgbClr val="D4873E"/>
      </a:accent3>
      <a:accent4>
        <a:srgbClr val="9479A0"/>
      </a:accent4>
      <a:accent5>
        <a:srgbClr val="5BA4A2"/>
      </a:accent5>
      <a:accent6>
        <a:srgbClr val="D5BB38"/>
      </a:accent6>
      <a:hlink>
        <a:srgbClr val="2E4760"/>
      </a:hlink>
      <a:folHlink>
        <a:srgbClr val="2E4760"/>
      </a:folHlink>
    </a:clrScheme>
    <a:fontScheme name="Defaul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12402</TotalTime>
  <Words>1663</Words>
  <Application>Microsoft Office PowerPoint</Application>
  <PresentationFormat>On-screen Show (4:3)</PresentationFormat>
  <Paragraphs>141</Paragraphs>
  <Slides>15</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15</vt:i4>
      </vt:variant>
    </vt:vector>
  </HeadingPairs>
  <TitlesOfParts>
    <vt:vector size="22" baseType="lpstr">
      <vt:lpstr>Arial</vt:lpstr>
      <vt:lpstr>Calibri</vt:lpstr>
      <vt:lpstr>Courier New</vt:lpstr>
      <vt:lpstr>Times New Roman</vt:lpstr>
      <vt:lpstr>Wingdings</vt:lpstr>
      <vt:lpstr>Office Theme</vt:lpstr>
      <vt:lpstr>1_Office Theme</vt:lpstr>
      <vt:lpstr>PowerPoint Presentation</vt:lpstr>
      <vt:lpstr>Disclaimer</vt:lpstr>
      <vt:lpstr>Business Overview</vt:lpstr>
      <vt:lpstr>Analysis of Buy Thesis (September 2013)</vt:lpstr>
      <vt:lpstr>Sell Thesis</vt:lpstr>
      <vt:lpstr>Internal Analysis</vt:lpstr>
      <vt:lpstr>Internal Analysis</vt:lpstr>
      <vt:lpstr>External Analysis</vt:lpstr>
      <vt:lpstr>External Analysis</vt:lpstr>
      <vt:lpstr>External Analysis</vt:lpstr>
      <vt:lpstr>External Analysis</vt:lpstr>
      <vt:lpstr>Comparable Companies Analysis</vt:lpstr>
      <vt:lpstr>Discounted Cash Flows Analysis</vt:lpstr>
      <vt:lpstr>Recommendation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Goldman</dc:creator>
  <cp:lastModifiedBy>Cailan Ashcroft</cp:lastModifiedBy>
  <cp:revision>318</cp:revision>
  <dcterms:created xsi:type="dcterms:W3CDTF">2013-09-11T18:14:24Z</dcterms:created>
  <dcterms:modified xsi:type="dcterms:W3CDTF">2015-07-31T18:42:48Z</dcterms:modified>
</cp:coreProperties>
</file>